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2" r:id="rId4"/>
    <p:sldId id="269" r:id="rId5"/>
    <p:sldId id="261" r:id="rId6"/>
    <p:sldId id="260" r:id="rId7"/>
    <p:sldId id="264" r:id="rId8"/>
    <p:sldId id="276" r:id="rId9"/>
    <p:sldId id="277" r:id="rId10"/>
    <p:sldId id="275" r:id="rId11"/>
    <p:sldId id="279" r:id="rId12"/>
    <p:sldId id="278" r:id="rId13"/>
    <p:sldId id="272" r:id="rId14"/>
    <p:sldId id="259" r:id="rId15"/>
    <p:sldId id="270" r:id="rId16"/>
    <p:sldId id="265"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2" autoAdjust="0"/>
    <p:restoredTop sz="94660"/>
  </p:normalViewPr>
  <p:slideViewPr>
    <p:cSldViewPr snapToGrid="0">
      <p:cViewPr>
        <p:scale>
          <a:sx n="79" d="100"/>
          <a:sy n="79" d="100"/>
        </p:scale>
        <p:origin x="58"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4DA554-C3AB-467E-A399-2B89CC07885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46302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DA554-C3AB-467E-A399-2B89CC07885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49155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D4DA554-C3AB-467E-A399-2B89CC07885B}" type="datetimeFigureOut">
              <a:rPr lang="en-US" smtClean="0"/>
              <a:t>4/9/2025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200182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DA554-C3AB-467E-A399-2B89CC07885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247521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D4DA554-C3AB-467E-A399-2B89CC07885B}" type="datetimeFigureOut">
              <a:rPr lang="en-US" smtClean="0"/>
              <a:t>4/9/2025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1600029-A92F-43AB-B729-7B930B7038C9}" type="slidenum">
              <a:rPr lang="en-US" smtClean="0"/>
              <a:t>‹#›</a:t>
            </a:fld>
            <a:endParaRPr lang="en-US"/>
          </a:p>
        </p:txBody>
      </p:sp>
    </p:spTree>
    <p:extLst>
      <p:ext uri="{BB962C8B-B14F-4D97-AF65-F5344CB8AC3E}">
        <p14:creationId xmlns:p14="http://schemas.microsoft.com/office/powerpoint/2010/main" val="25227340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DA554-C3AB-467E-A399-2B89CC07885B}"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74845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DA554-C3AB-467E-A399-2B89CC07885B}"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0500645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DA554-C3AB-467E-A399-2B89CC07885B}"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5266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DA554-C3AB-467E-A399-2B89CC07885B}"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91505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DA554-C3AB-467E-A399-2B89CC07885B}"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12202598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DA554-C3AB-467E-A399-2B89CC07885B}"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600029-A92F-43AB-B729-7B930B7038C9}" type="slidenum">
              <a:rPr lang="en-US" smtClean="0"/>
              <a:t>‹#›</a:t>
            </a:fld>
            <a:endParaRPr lang="en-US"/>
          </a:p>
        </p:txBody>
      </p:sp>
    </p:spTree>
    <p:extLst>
      <p:ext uri="{BB962C8B-B14F-4D97-AF65-F5344CB8AC3E}">
        <p14:creationId xmlns:p14="http://schemas.microsoft.com/office/powerpoint/2010/main" val="296627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D4DA554-C3AB-467E-A399-2B89CC07885B}" type="datetimeFigureOut">
              <a:rPr lang="en-US" smtClean="0"/>
              <a:t>4/9/2025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1600029-A92F-43AB-B729-7B930B7038C9}" type="slidenum">
              <a:rPr lang="en-US" smtClean="0"/>
              <a:t>‹#›</a:t>
            </a:fld>
            <a:endParaRPr lang="en-US"/>
          </a:p>
        </p:txBody>
      </p:sp>
    </p:spTree>
    <p:extLst>
      <p:ext uri="{BB962C8B-B14F-4D97-AF65-F5344CB8AC3E}">
        <p14:creationId xmlns:p14="http://schemas.microsoft.com/office/powerpoint/2010/main" val="303195617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Emojione_1F4E3.svg"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8FC3-9DAD-4010-9064-D7913C3DDED9}"/>
              </a:ext>
            </a:extLst>
          </p:cNvPr>
          <p:cNvSpPr>
            <a:spLocks noGrp="1"/>
          </p:cNvSpPr>
          <p:nvPr>
            <p:ph type="ctrTitle"/>
          </p:nvPr>
        </p:nvSpPr>
        <p:spPr/>
        <p:txBody>
          <a:bodyPr/>
          <a:lstStyle/>
          <a:p>
            <a:r>
              <a:rPr lang="en-US" sz="4000" b="1" dirty="0">
                <a:solidFill>
                  <a:srgbClr val="FF0000"/>
                </a:solidFill>
                <a:latin typeface="Modern Love" panose="04090805081005020601" pitchFamily="82" charset="0"/>
              </a:rPr>
              <a:t>Howard cattle</a:t>
            </a:r>
            <a:br>
              <a:rPr lang="en-US" b="1" dirty="0">
                <a:latin typeface="Modern Love" panose="04090805081005020601" pitchFamily="82" charset="0"/>
              </a:rPr>
            </a:br>
            <a:r>
              <a:rPr lang="en-US" b="1" dirty="0">
                <a:solidFill>
                  <a:srgbClr val="FF0000"/>
                </a:solidFill>
                <a:latin typeface="Modern Love" panose="04090805081005020601" pitchFamily="82" charset="0"/>
              </a:rPr>
              <a:t>Rustler Cheer</a:t>
            </a:r>
          </a:p>
        </p:txBody>
      </p:sp>
      <p:sp>
        <p:nvSpPr>
          <p:cNvPr id="3" name="Subtitle 2">
            <a:extLst>
              <a:ext uri="{FF2B5EF4-FFF2-40B4-BE49-F238E27FC236}">
                <a16:creationId xmlns:a16="http://schemas.microsoft.com/office/drawing/2014/main" id="{F7ED5A80-FA92-4EA8-A060-945334E329F2}"/>
              </a:ext>
            </a:extLst>
          </p:cNvPr>
          <p:cNvSpPr>
            <a:spLocks noGrp="1"/>
          </p:cNvSpPr>
          <p:nvPr>
            <p:ph type="subTitle" idx="1"/>
          </p:nvPr>
        </p:nvSpPr>
        <p:spPr>
          <a:xfrm>
            <a:off x="1524000" y="3996250"/>
            <a:ext cx="9144000" cy="2861750"/>
          </a:xfrm>
        </p:spPr>
        <p:txBody>
          <a:bodyPr>
            <a:noAutofit/>
          </a:bodyPr>
          <a:lstStyle/>
          <a:p>
            <a:r>
              <a:rPr lang="en-US" sz="2800" b="1" dirty="0">
                <a:solidFill>
                  <a:srgbClr val="FF0000"/>
                </a:solidFill>
              </a:rPr>
              <a:t>C</a:t>
            </a:r>
            <a:r>
              <a:rPr lang="en-US" sz="2800" dirty="0"/>
              <a:t>haracter </a:t>
            </a:r>
          </a:p>
          <a:p>
            <a:r>
              <a:rPr lang="en-US" sz="2800" b="1" dirty="0">
                <a:solidFill>
                  <a:srgbClr val="FF0000"/>
                </a:solidFill>
              </a:rPr>
              <a:t>H</a:t>
            </a:r>
            <a:r>
              <a:rPr lang="en-US" sz="2800" dirty="0"/>
              <a:t>onor</a:t>
            </a:r>
          </a:p>
          <a:p>
            <a:r>
              <a:rPr lang="en-US" sz="2800" b="1" dirty="0">
                <a:solidFill>
                  <a:srgbClr val="FF0000"/>
                </a:solidFill>
              </a:rPr>
              <a:t>E</a:t>
            </a:r>
            <a:r>
              <a:rPr lang="en-US" sz="2800" dirty="0"/>
              <a:t>mpowerment</a:t>
            </a:r>
          </a:p>
          <a:p>
            <a:r>
              <a:rPr lang="en-US" sz="2800" b="1" dirty="0">
                <a:solidFill>
                  <a:srgbClr val="FF0000"/>
                </a:solidFill>
              </a:rPr>
              <a:t>E</a:t>
            </a:r>
            <a:r>
              <a:rPr lang="en-US" sz="2800" dirty="0"/>
              <a:t>xcellence</a:t>
            </a:r>
          </a:p>
          <a:p>
            <a:r>
              <a:rPr lang="en-US" sz="2800" b="1" dirty="0">
                <a:solidFill>
                  <a:srgbClr val="FF0000"/>
                </a:solidFill>
              </a:rPr>
              <a:t>R</a:t>
            </a:r>
            <a:r>
              <a:rPr lang="en-US" sz="2800" dirty="0"/>
              <a:t>espect</a:t>
            </a:r>
          </a:p>
        </p:txBody>
      </p:sp>
    </p:spTree>
    <p:extLst>
      <p:ext uri="{BB962C8B-B14F-4D97-AF65-F5344CB8AC3E}">
        <p14:creationId xmlns:p14="http://schemas.microsoft.com/office/powerpoint/2010/main" val="45617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72B6-F553-408B-BFB5-7DFEC3CA749F}"/>
              </a:ext>
            </a:extLst>
          </p:cNvPr>
          <p:cNvSpPr>
            <a:spLocks noGrp="1"/>
          </p:cNvSpPr>
          <p:nvPr>
            <p:ph type="title"/>
          </p:nvPr>
        </p:nvSpPr>
        <p:spPr/>
        <p:txBody>
          <a:bodyPr/>
          <a:lstStyle/>
          <a:p>
            <a:pPr algn="ctr"/>
            <a:r>
              <a:rPr lang="en-US" dirty="0">
                <a:solidFill>
                  <a:srgbClr val="FF0000"/>
                </a:solidFill>
                <a:latin typeface="Modern Love" panose="04090805081005020601" pitchFamily="82" charset="0"/>
              </a:rPr>
              <a:t>Rustler cheer: </a:t>
            </a:r>
            <a:r>
              <a:rPr lang="en-US" dirty="0"/>
              <a:t>tryouts</a:t>
            </a:r>
          </a:p>
        </p:txBody>
      </p:sp>
      <p:sp>
        <p:nvSpPr>
          <p:cNvPr id="3" name="Text Placeholder 2">
            <a:extLst>
              <a:ext uri="{FF2B5EF4-FFF2-40B4-BE49-F238E27FC236}">
                <a16:creationId xmlns:a16="http://schemas.microsoft.com/office/drawing/2014/main" id="{EE1224C8-9D6C-4230-B820-DB422BA385D1}"/>
              </a:ext>
            </a:extLst>
          </p:cNvPr>
          <p:cNvSpPr>
            <a:spLocks noGrp="1"/>
          </p:cNvSpPr>
          <p:nvPr>
            <p:ph type="body" idx="1"/>
          </p:nvPr>
        </p:nvSpPr>
        <p:spPr>
          <a:xfrm>
            <a:off x="993913" y="1853202"/>
            <a:ext cx="9899374" cy="743094"/>
          </a:xfrm>
        </p:spPr>
        <p:txBody>
          <a:bodyPr>
            <a:noAutofit/>
          </a:bodyPr>
          <a:lstStyle/>
          <a:p>
            <a:pPr algn="ctr"/>
            <a:r>
              <a:rPr lang="en-US" sz="2800" dirty="0"/>
              <a:t>Cheer tryouts for the 2025-26 school year will be held on campus, after school on Friday, April 25</a:t>
            </a:r>
            <a:r>
              <a:rPr lang="en-US" sz="2800" baseline="30000" dirty="0"/>
              <a:t>th</a:t>
            </a:r>
            <a:r>
              <a:rPr lang="en-US" sz="2800" dirty="0"/>
              <a:t> at 2:45 pm</a:t>
            </a:r>
          </a:p>
        </p:txBody>
      </p:sp>
      <p:sp>
        <p:nvSpPr>
          <p:cNvPr id="4" name="Content Placeholder 3">
            <a:extLst>
              <a:ext uri="{FF2B5EF4-FFF2-40B4-BE49-F238E27FC236}">
                <a16:creationId xmlns:a16="http://schemas.microsoft.com/office/drawing/2014/main" id="{892BCC85-5493-47F7-8957-1EAEA0D19F73}"/>
              </a:ext>
            </a:extLst>
          </p:cNvPr>
          <p:cNvSpPr>
            <a:spLocks noGrp="1"/>
          </p:cNvSpPr>
          <p:nvPr>
            <p:ph sz="half" idx="2"/>
          </p:nvPr>
        </p:nvSpPr>
        <p:spPr>
          <a:xfrm>
            <a:off x="1116474" y="2734148"/>
            <a:ext cx="4754880" cy="3938256"/>
          </a:xfrm>
        </p:spPr>
        <p:txBody>
          <a:bodyPr>
            <a:normAutofit fontScale="77500" lnSpcReduction="20000"/>
          </a:bodyPr>
          <a:lstStyle/>
          <a:p>
            <a:pPr marL="0" indent="0">
              <a:buNone/>
            </a:pPr>
            <a:r>
              <a:rPr lang="en-US" b="1" i="1" dirty="0">
                <a:solidFill>
                  <a:srgbClr val="FF0000"/>
                </a:solidFill>
              </a:rPr>
              <a:t>To be eligible to try-out a student must</a:t>
            </a:r>
            <a:r>
              <a:rPr lang="en-US" b="1" i="1" dirty="0"/>
              <a:t>:</a:t>
            </a:r>
          </a:p>
          <a:p>
            <a:pPr marL="457200" indent="-457200">
              <a:buFont typeface="+mj-lt"/>
              <a:buAutoNum type="arabicPeriod"/>
            </a:pPr>
            <a:r>
              <a:rPr lang="en-US" dirty="0"/>
              <a:t>Be a </a:t>
            </a:r>
            <a:r>
              <a:rPr lang="en-US" dirty="0">
                <a:latin typeface="Calibri" panose="020F0502020204030204" pitchFamily="34" charset="0"/>
                <a:ea typeface="Calibri" panose="020F0502020204030204" pitchFamily="34" charset="0"/>
                <a:cs typeface="Calibri" panose="020F0502020204030204" pitchFamily="34" charset="0"/>
              </a:rPr>
              <a:t>3</a:t>
            </a:r>
            <a:r>
              <a:rPr lang="en-US" baseline="30000" dirty="0">
                <a:latin typeface="Calibri" panose="020F0502020204030204" pitchFamily="34" charset="0"/>
                <a:ea typeface="Calibri" panose="020F0502020204030204" pitchFamily="34" charset="0"/>
                <a:cs typeface="Calibri" panose="020F0502020204030204" pitchFamily="34" charset="0"/>
              </a:rPr>
              <a:t>rd</a:t>
            </a:r>
            <a:r>
              <a:rPr lang="en-US" dirty="0">
                <a:latin typeface="Calibri" panose="020F0502020204030204" pitchFamily="34" charset="0"/>
                <a:ea typeface="Calibri" panose="020F0502020204030204" pitchFamily="34" charset="0"/>
                <a:cs typeface="Calibri" panose="020F0502020204030204" pitchFamily="34" charset="0"/>
              </a:rPr>
              <a:t>- 6</a:t>
            </a:r>
            <a:r>
              <a:rPr lang="en-US" baseline="30000" dirty="0">
                <a:latin typeface="Calibri" panose="020F0502020204030204" pitchFamily="34" charset="0"/>
                <a:ea typeface="Calibri" panose="020F0502020204030204" pitchFamily="34" charset="0"/>
                <a:cs typeface="Calibri" panose="020F0502020204030204" pitchFamily="34" charset="0"/>
              </a:rPr>
              <a:t>th</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grade student attending Howard Cattle Elementary during the 2025-2026 school year.</a:t>
            </a:r>
          </a:p>
          <a:p>
            <a:pPr marL="457200" indent="-457200">
              <a:buFont typeface="+mj-lt"/>
              <a:buAutoNum type="arabicPeriod"/>
            </a:pPr>
            <a:r>
              <a:rPr lang="en-US" dirty="0"/>
              <a:t>Have and maintain good grades.</a:t>
            </a:r>
          </a:p>
          <a:p>
            <a:pPr marL="457200" indent="-457200">
              <a:buFont typeface="+mj-lt"/>
              <a:buAutoNum type="arabicPeriod"/>
            </a:pPr>
            <a:r>
              <a:rPr lang="en-US" dirty="0"/>
              <a:t>No suspensions or major behavior infractions.</a:t>
            </a:r>
          </a:p>
          <a:p>
            <a:pPr marL="457200" indent="-457200">
              <a:buFont typeface="+mj-lt"/>
              <a:buAutoNum type="arabicPeriod"/>
            </a:pPr>
            <a:r>
              <a:rPr lang="en-US" dirty="0"/>
              <a:t>Complete and Submit the following documents: Permission Slip for Rustler Cheer 2025-2026 Tryouts, Teacher Evaluation (Current Teacher), Attendance Form (submit to Miss Lucia at the front office), Howard Cattle Rustlers Cheer 2025-2026 Season Contract. </a:t>
            </a:r>
            <a:r>
              <a:rPr lang="en-US" b="1" i="1" dirty="0">
                <a:solidFill>
                  <a:srgbClr val="FF0000"/>
                </a:solidFill>
              </a:rPr>
              <a:t>Tryout Packet available Monday, April 14</a:t>
            </a:r>
            <a:r>
              <a:rPr lang="en-US" b="1" i="1" baseline="30000" dirty="0">
                <a:solidFill>
                  <a:srgbClr val="FF0000"/>
                </a:solidFill>
              </a:rPr>
              <a:t>th</a:t>
            </a:r>
            <a:r>
              <a:rPr lang="en-US" b="1" i="1" dirty="0">
                <a:solidFill>
                  <a:srgbClr val="FF0000"/>
                </a:solidFill>
              </a:rPr>
              <a:t> at the front office.</a:t>
            </a:r>
          </a:p>
          <a:p>
            <a:pPr marL="457200" indent="-457200">
              <a:buFont typeface="+mj-lt"/>
              <a:buAutoNum type="arabicPeriod"/>
            </a:pPr>
            <a:r>
              <a:rPr lang="en-US" dirty="0"/>
              <a:t>Have a great attitude and be willing to work hard!!!!</a:t>
            </a:r>
          </a:p>
        </p:txBody>
      </p:sp>
      <p:sp>
        <p:nvSpPr>
          <p:cNvPr id="6" name="Content Placeholder 5">
            <a:extLst>
              <a:ext uri="{FF2B5EF4-FFF2-40B4-BE49-F238E27FC236}">
                <a16:creationId xmlns:a16="http://schemas.microsoft.com/office/drawing/2014/main" id="{878E97F9-495B-4192-968D-49FD1AF23462}"/>
              </a:ext>
            </a:extLst>
          </p:cNvPr>
          <p:cNvSpPr>
            <a:spLocks noGrp="1"/>
          </p:cNvSpPr>
          <p:nvPr>
            <p:ph sz="quarter" idx="4"/>
          </p:nvPr>
        </p:nvSpPr>
        <p:spPr>
          <a:xfrm>
            <a:off x="6232118" y="2734147"/>
            <a:ext cx="4939858" cy="4028791"/>
          </a:xfrm>
        </p:spPr>
        <p:txBody>
          <a:bodyPr>
            <a:normAutofit fontScale="77500" lnSpcReduction="20000"/>
          </a:bodyPr>
          <a:lstStyle/>
          <a:p>
            <a:pPr marL="0" indent="0">
              <a:buNone/>
            </a:pPr>
            <a:r>
              <a:rPr lang="en-US" b="1" i="1" dirty="0">
                <a:solidFill>
                  <a:srgbClr val="FF0000"/>
                </a:solidFill>
              </a:rPr>
              <a:t>Try-Out &amp; Clinic Uniform</a:t>
            </a:r>
            <a:r>
              <a:rPr lang="en-US" b="1" i="1" dirty="0"/>
              <a:t>:</a:t>
            </a:r>
          </a:p>
          <a:p>
            <a:pPr marL="0" indent="0">
              <a:buNone/>
            </a:pPr>
            <a:endParaRPr lang="en-US" sz="1100" dirty="0"/>
          </a:p>
          <a:p>
            <a:pPr lvl="1"/>
            <a:r>
              <a:rPr lang="en-US" dirty="0"/>
              <a:t>Red, Blue or White T-Shirt (no logos if possible)</a:t>
            </a:r>
          </a:p>
          <a:p>
            <a:pPr lvl="1"/>
            <a:r>
              <a:rPr lang="en-US" dirty="0"/>
              <a:t>Shorts (blue or black) or leggings (blue or black) – No jeans</a:t>
            </a:r>
          </a:p>
          <a:p>
            <a:pPr lvl="1"/>
            <a:r>
              <a:rPr lang="en-US" dirty="0"/>
              <a:t>Sneakers/athletic shoes (no sandals, crocs, ankle booties, vans or slip-ons of any kind)</a:t>
            </a:r>
          </a:p>
          <a:p>
            <a:pPr lvl="1"/>
            <a:r>
              <a:rPr lang="en-US" dirty="0"/>
              <a:t>Hair securely pulled away from the face (high or low ponytail, braid, bun)- Bow recommended but not required</a:t>
            </a:r>
          </a:p>
          <a:p>
            <a:pPr lvl="1"/>
            <a:endParaRPr lang="en-US" dirty="0"/>
          </a:p>
          <a:p>
            <a:pPr marL="228600" lvl="1" indent="0">
              <a:buNone/>
            </a:pPr>
            <a:r>
              <a:rPr lang="en-US" sz="2400" b="1" dirty="0"/>
              <a:t>Try-Out Clinic </a:t>
            </a:r>
            <a:r>
              <a:rPr lang="en-US" sz="2400" dirty="0"/>
              <a:t>will be held on: </a:t>
            </a:r>
            <a:r>
              <a:rPr lang="en-US" sz="2400" b="1" u="sng" dirty="0"/>
              <a:t>Tuesday, April 22</a:t>
            </a:r>
            <a:r>
              <a:rPr lang="en-US" sz="2400" b="1" u="sng" baseline="30000" dirty="0"/>
              <a:t>nd</a:t>
            </a:r>
            <a:r>
              <a:rPr lang="en-US" sz="2400" b="1" u="sng" dirty="0"/>
              <a:t>  at 11:30 – 1:30 pm</a:t>
            </a:r>
          </a:p>
          <a:p>
            <a:pPr marL="228600" lvl="1" indent="0">
              <a:buNone/>
            </a:pPr>
            <a:endParaRPr lang="en-US" sz="2400" b="1" u="sng" dirty="0"/>
          </a:p>
          <a:p>
            <a:pPr marL="228600" lvl="1" indent="0">
              <a:buNone/>
            </a:pPr>
            <a:r>
              <a:rPr lang="en-US" sz="2400" dirty="0"/>
              <a:t>Notification of tryout results will be posted on the Howard Cattle School website by Friday, May 2, 2025. </a:t>
            </a:r>
          </a:p>
        </p:txBody>
      </p:sp>
    </p:spTree>
    <p:extLst>
      <p:ext uri="{BB962C8B-B14F-4D97-AF65-F5344CB8AC3E}">
        <p14:creationId xmlns:p14="http://schemas.microsoft.com/office/powerpoint/2010/main" val="122860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72B6-F553-408B-BFB5-7DFEC3CA749F}"/>
              </a:ext>
            </a:extLst>
          </p:cNvPr>
          <p:cNvSpPr>
            <a:spLocks noGrp="1"/>
          </p:cNvSpPr>
          <p:nvPr>
            <p:ph type="title"/>
          </p:nvPr>
        </p:nvSpPr>
        <p:spPr/>
        <p:txBody>
          <a:bodyPr/>
          <a:lstStyle/>
          <a:p>
            <a:pPr algn="ctr"/>
            <a:r>
              <a:rPr lang="en-US" dirty="0">
                <a:solidFill>
                  <a:srgbClr val="FF0000"/>
                </a:solidFill>
                <a:latin typeface="Modern Love" panose="04090805081005020601" pitchFamily="82" charset="0"/>
              </a:rPr>
              <a:t>Rustler cheer: </a:t>
            </a:r>
            <a:r>
              <a:rPr lang="en-US" dirty="0"/>
              <a:t>tryout Clinic</a:t>
            </a:r>
          </a:p>
        </p:txBody>
      </p:sp>
      <p:sp>
        <p:nvSpPr>
          <p:cNvPr id="3" name="Text Placeholder 2">
            <a:extLst>
              <a:ext uri="{FF2B5EF4-FFF2-40B4-BE49-F238E27FC236}">
                <a16:creationId xmlns:a16="http://schemas.microsoft.com/office/drawing/2014/main" id="{EE1224C8-9D6C-4230-B820-DB422BA385D1}"/>
              </a:ext>
            </a:extLst>
          </p:cNvPr>
          <p:cNvSpPr>
            <a:spLocks noGrp="1"/>
          </p:cNvSpPr>
          <p:nvPr>
            <p:ph type="body" idx="1"/>
          </p:nvPr>
        </p:nvSpPr>
        <p:spPr>
          <a:xfrm>
            <a:off x="993913" y="1853202"/>
            <a:ext cx="9899374" cy="743094"/>
          </a:xfrm>
        </p:spPr>
        <p:txBody>
          <a:bodyPr>
            <a:noAutofit/>
          </a:bodyPr>
          <a:lstStyle/>
          <a:p>
            <a:pPr algn="ctr"/>
            <a:r>
              <a:rPr lang="en-US" sz="2800" dirty="0"/>
              <a:t>Cheer Tryout Clinic for the 2025-26 school year will be held on campus, after school on Tuesday, April 22</a:t>
            </a:r>
            <a:r>
              <a:rPr lang="en-US" sz="2800" baseline="30000" dirty="0"/>
              <a:t>nd</a:t>
            </a:r>
            <a:r>
              <a:rPr lang="en-US" sz="2800" dirty="0"/>
              <a:t> at 11:30 – 1:30 pm</a:t>
            </a:r>
          </a:p>
        </p:txBody>
      </p:sp>
      <p:sp>
        <p:nvSpPr>
          <p:cNvPr id="6" name="Content Placeholder 5">
            <a:extLst>
              <a:ext uri="{FF2B5EF4-FFF2-40B4-BE49-F238E27FC236}">
                <a16:creationId xmlns:a16="http://schemas.microsoft.com/office/drawing/2014/main" id="{878E97F9-495B-4192-968D-49FD1AF23462}"/>
              </a:ext>
            </a:extLst>
          </p:cNvPr>
          <p:cNvSpPr>
            <a:spLocks noGrp="1"/>
          </p:cNvSpPr>
          <p:nvPr>
            <p:ph sz="quarter" idx="4"/>
          </p:nvPr>
        </p:nvSpPr>
        <p:spPr>
          <a:xfrm>
            <a:off x="914400" y="2734147"/>
            <a:ext cx="10257576" cy="4028791"/>
          </a:xfrm>
        </p:spPr>
        <p:txBody>
          <a:bodyPr>
            <a:normAutofit/>
          </a:bodyPr>
          <a:lstStyle/>
          <a:p>
            <a:pPr marL="0" indent="0">
              <a:buNone/>
            </a:pPr>
            <a:r>
              <a:rPr lang="en-US" b="1" i="1" dirty="0"/>
              <a:t>Try-Out Clinic:</a:t>
            </a:r>
          </a:p>
          <a:p>
            <a:pPr marL="0" indent="0">
              <a:buNone/>
            </a:pPr>
            <a:endParaRPr lang="en-US" sz="1100" dirty="0"/>
          </a:p>
          <a:p>
            <a:pPr lvl="1"/>
            <a:r>
              <a:rPr lang="en-US" dirty="0"/>
              <a:t>Coach Carissa will teach students a Tryout Cheer &amp; Dance Routine. This Cheer and Dance Routine will be performed at Tryouts for a panel of judges.</a:t>
            </a:r>
          </a:p>
          <a:p>
            <a:pPr lvl="1"/>
            <a:r>
              <a:rPr lang="en-US" dirty="0"/>
              <a:t>Students do not need to  attend the Tryout Clinic to be eligible  to tryout for Rustler Cheer 2025-2026, however, it is </a:t>
            </a:r>
            <a:r>
              <a:rPr lang="en-US" b="1" u="sng" dirty="0">
                <a:solidFill>
                  <a:srgbClr val="FF0000"/>
                </a:solidFill>
              </a:rPr>
              <a:t>HIGHLY</a:t>
            </a:r>
            <a:r>
              <a:rPr lang="en-US" u="sng" dirty="0">
                <a:solidFill>
                  <a:srgbClr val="FF0000"/>
                </a:solidFill>
              </a:rPr>
              <a:t> </a:t>
            </a:r>
            <a:r>
              <a:rPr lang="en-US" b="1" u="sng" dirty="0">
                <a:solidFill>
                  <a:srgbClr val="FF0000"/>
                </a:solidFill>
              </a:rPr>
              <a:t>Recommended</a:t>
            </a:r>
            <a:r>
              <a:rPr lang="en-US" u="sng" dirty="0">
                <a:solidFill>
                  <a:srgbClr val="FF0000"/>
                </a:solidFill>
              </a:rPr>
              <a:t> </a:t>
            </a:r>
            <a:r>
              <a:rPr lang="en-US" dirty="0"/>
              <a:t>that any student wanting to tryout for Rustler Cheer 2025-2026 attend the clinic to learn the Tryout Cheer &amp; Dance Routine.</a:t>
            </a:r>
          </a:p>
          <a:p>
            <a:pPr lvl="1"/>
            <a:r>
              <a:rPr lang="en-US" dirty="0"/>
              <a:t>A video of the Tryout Cheer &amp; Dance Routine will be posted on the Howard Cattle Website after the Tryout Clinic for students to practice for tryouts.</a:t>
            </a:r>
          </a:p>
          <a:p>
            <a:pPr marL="228600" lvl="1" indent="0">
              <a:buNone/>
            </a:pPr>
            <a:endParaRPr lang="en-US" sz="2400" b="1" u="sng" dirty="0"/>
          </a:p>
        </p:txBody>
      </p:sp>
    </p:spTree>
    <p:extLst>
      <p:ext uri="{BB962C8B-B14F-4D97-AF65-F5344CB8AC3E}">
        <p14:creationId xmlns:p14="http://schemas.microsoft.com/office/powerpoint/2010/main" val="27831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72B6-F553-408B-BFB5-7DFEC3CA749F}"/>
              </a:ext>
            </a:extLst>
          </p:cNvPr>
          <p:cNvSpPr>
            <a:spLocks noGrp="1"/>
          </p:cNvSpPr>
          <p:nvPr>
            <p:ph type="title"/>
          </p:nvPr>
        </p:nvSpPr>
        <p:spPr/>
        <p:txBody>
          <a:bodyPr/>
          <a:lstStyle/>
          <a:p>
            <a:pPr algn="ctr"/>
            <a:r>
              <a:rPr lang="en-US" dirty="0">
                <a:solidFill>
                  <a:srgbClr val="FF0000"/>
                </a:solidFill>
                <a:latin typeface="Modern Love" panose="04090805081005020601" pitchFamily="82" charset="0"/>
              </a:rPr>
              <a:t>Rustler cheer: </a:t>
            </a:r>
            <a:r>
              <a:rPr lang="en-US" dirty="0"/>
              <a:t>tryouts</a:t>
            </a:r>
          </a:p>
        </p:txBody>
      </p:sp>
      <p:sp>
        <p:nvSpPr>
          <p:cNvPr id="3" name="Text Placeholder 2">
            <a:extLst>
              <a:ext uri="{FF2B5EF4-FFF2-40B4-BE49-F238E27FC236}">
                <a16:creationId xmlns:a16="http://schemas.microsoft.com/office/drawing/2014/main" id="{EE1224C8-9D6C-4230-B820-DB422BA385D1}"/>
              </a:ext>
            </a:extLst>
          </p:cNvPr>
          <p:cNvSpPr>
            <a:spLocks noGrp="1"/>
          </p:cNvSpPr>
          <p:nvPr>
            <p:ph type="body" idx="1"/>
          </p:nvPr>
        </p:nvSpPr>
        <p:spPr>
          <a:xfrm>
            <a:off x="993913" y="1853202"/>
            <a:ext cx="9899374" cy="743094"/>
          </a:xfrm>
        </p:spPr>
        <p:txBody>
          <a:bodyPr>
            <a:noAutofit/>
          </a:bodyPr>
          <a:lstStyle/>
          <a:p>
            <a:pPr algn="ctr"/>
            <a:r>
              <a:rPr lang="en-US" sz="2800" dirty="0"/>
              <a:t>Cheer tryouts for the 2025-26 school year will be held on campus, after school on Friday, April 25</a:t>
            </a:r>
            <a:r>
              <a:rPr lang="en-US" sz="2800" baseline="30000" dirty="0"/>
              <a:t>th</a:t>
            </a:r>
            <a:r>
              <a:rPr lang="en-US" sz="2800" dirty="0"/>
              <a:t> at 2:45 pm</a:t>
            </a:r>
          </a:p>
        </p:txBody>
      </p:sp>
      <p:sp>
        <p:nvSpPr>
          <p:cNvPr id="6" name="Content Placeholder 5">
            <a:extLst>
              <a:ext uri="{FF2B5EF4-FFF2-40B4-BE49-F238E27FC236}">
                <a16:creationId xmlns:a16="http://schemas.microsoft.com/office/drawing/2014/main" id="{878E97F9-495B-4192-968D-49FD1AF23462}"/>
              </a:ext>
            </a:extLst>
          </p:cNvPr>
          <p:cNvSpPr>
            <a:spLocks noGrp="1"/>
          </p:cNvSpPr>
          <p:nvPr>
            <p:ph sz="quarter" idx="4"/>
          </p:nvPr>
        </p:nvSpPr>
        <p:spPr>
          <a:xfrm>
            <a:off x="685800" y="2734147"/>
            <a:ext cx="10486176" cy="4028791"/>
          </a:xfrm>
        </p:spPr>
        <p:txBody>
          <a:bodyPr>
            <a:normAutofit/>
          </a:bodyPr>
          <a:lstStyle/>
          <a:p>
            <a:pPr marL="0" indent="0">
              <a:buNone/>
            </a:pPr>
            <a:r>
              <a:rPr lang="en-US" b="1" i="1" dirty="0"/>
              <a:t>Try-Outs:</a:t>
            </a:r>
          </a:p>
          <a:p>
            <a:pPr marL="0" indent="0">
              <a:buNone/>
            </a:pPr>
            <a:endParaRPr lang="en-US" sz="1100" dirty="0"/>
          </a:p>
          <a:p>
            <a:pPr lvl="1"/>
            <a:r>
              <a:rPr lang="en-US" dirty="0"/>
              <a:t>Student will be given a tryout number.</a:t>
            </a:r>
          </a:p>
          <a:p>
            <a:pPr lvl="1"/>
            <a:r>
              <a:rPr lang="en-US" dirty="0"/>
              <a:t>Students will try out in random groups of 3-4 (depending on the number of students trying out for Rustler Cheer)</a:t>
            </a:r>
          </a:p>
          <a:p>
            <a:pPr lvl="1"/>
            <a:r>
              <a:rPr lang="en-US" dirty="0"/>
              <a:t>Students will perform the 2025-2026 Tryout Cheer &amp; Dance Routine for a panel of Judges.</a:t>
            </a:r>
          </a:p>
          <a:p>
            <a:pPr lvl="1"/>
            <a:r>
              <a:rPr lang="en-US" dirty="0"/>
              <a:t>Tryouts are CLOSED- parents are not allowed to watch Tryouts.</a:t>
            </a:r>
          </a:p>
          <a:p>
            <a:pPr lvl="1"/>
            <a:r>
              <a:rPr lang="en-US" dirty="0"/>
              <a:t>Parents may wait for their student at the red lunch tables during tryouts. If a parent/guardian is unable to stay for the tryout process, the office will contact you once your student is done with tryouts and ready for pickup.</a:t>
            </a:r>
          </a:p>
          <a:p>
            <a:pPr lvl="1"/>
            <a:r>
              <a:rPr lang="en-US" dirty="0"/>
              <a:t>The 2025-2026  Rustler Cheer Team will be a squad of 18-20 members.</a:t>
            </a:r>
          </a:p>
          <a:p>
            <a:pPr marL="228600" lvl="1" indent="0">
              <a:buNone/>
            </a:pPr>
            <a:endParaRPr lang="en-US" sz="2400" b="1" u="sng" dirty="0"/>
          </a:p>
        </p:txBody>
      </p:sp>
    </p:spTree>
    <p:extLst>
      <p:ext uri="{BB962C8B-B14F-4D97-AF65-F5344CB8AC3E}">
        <p14:creationId xmlns:p14="http://schemas.microsoft.com/office/powerpoint/2010/main" val="88199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76C3-EC38-4146-B77A-478C37AECCD9}"/>
              </a:ext>
            </a:extLst>
          </p:cNvPr>
          <p:cNvSpPr>
            <a:spLocks noGrp="1"/>
          </p:cNvSpPr>
          <p:nvPr>
            <p:ph type="title"/>
          </p:nvPr>
        </p:nvSpPr>
        <p:spPr>
          <a:xfrm>
            <a:off x="1202919" y="270924"/>
            <a:ext cx="9784080" cy="1508760"/>
          </a:xfrm>
        </p:spPr>
        <p:txBody>
          <a:bodyPr/>
          <a:lstStyle/>
          <a:p>
            <a:pPr algn="ctr"/>
            <a:r>
              <a:rPr lang="en-US" dirty="0">
                <a:solidFill>
                  <a:srgbClr val="FF0000"/>
                </a:solidFill>
                <a:latin typeface="Modern Love" panose="04090805081005020601" pitchFamily="82" charset="0"/>
              </a:rPr>
              <a:t>Rustler cheer: </a:t>
            </a:r>
            <a:r>
              <a:rPr lang="en-US" dirty="0"/>
              <a:t>Uniform</a:t>
            </a:r>
          </a:p>
        </p:txBody>
      </p:sp>
      <p:sp>
        <p:nvSpPr>
          <p:cNvPr id="4" name="Content Placeholder 3">
            <a:extLst>
              <a:ext uri="{FF2B5EF4-FFF2-40B4-BE49-F238E27FC236}">
                <a16:creationId xmlns:a16="http://schemas.microsoft.com/office/drawing/2014/main" id="{4F077EAF-DE4A-4D28-9C69-DA32DB71D688}"/>
              </a:ext>
            </a:extLst>
          </p:cNvPr>
          <p:cNvSpPr>
            <a:spLocks noGrp="1"/>
          </p:cNvSpPr>
          <p:nvPr>
            <p:ph sz="half" idx="2"/>
          </p:nvPr>
        </p:nvSpPr>
        <p:spPr>
          <a:xfrm>
            <a:off x="6096000" y="1941817"/>
            <a:ext cx="5697654" cy="4798030"/>
          </a:xfrm>
        </p:spPr>
        <p:txBody>
          <a:bodyPr>
            <a:normAutofit/>
          </a:bodyPr>
          <a:lstStyle/>
          <a:p>
            <a:pPr marL="0" indent="0">
              <a:buNone/>
            </a:pPr>
            <a:r>
              <a:rPr lang="en-US" dirty="0"/>
              <a:t>Red &amp; White Spirit Dress *</a:t>
            </a:r>
          </a:p>
          <a:p>
            <a:pPr marL="0" indent="0">
              <a:buNone/>
            </a:pPr>
            <a:r>
              <a:rPr lang="en-US" dirty="0"/>
              <a:t>White </a:t>
            </a:r>
            <a:r>
              <a:rPr lang="en-US" dirty="0" err="1"/>
              <a:t>Underliner</a:t>
            </a:r>
            <a:r>
              <a:rPr lang="en-US" dirty="0"/>
              <a:t> (Half-top)</a:t>
            </a:r>
          </a:p>
          <a:p>
            <a:pPr marL="0" indent="0">
              <a:buNone/>
            </a:pPr>
            <a:r>
              <a:rPr lang="en-US" dirty="0"/>
              <a:t>Royal Blue Briefs</a:t>
            </a:r>
          </a:p>
          <a:p>
            <a:pPr marL="0" indent="0">
              <a:buNone/>
            </a:pPr>
            <a:r>
              <a:rPr lang="en-US" dirty="0"/>
              <a:t>Red &amp; White Megaphone Socks</a:t>
            </a:r>
          </a:p>
          <a:p>
            <a:pPr marL="0" indent="0">
              <a:buNone/>
            </a:pPr>
            <a:r>
              <a:rPr lang="en-US" dirty="0"/>
              <a:t>Half Top (</a:t>
            </a:r>
            <a:r>
              <a:rPr lang="en-US" dirty="0" err="1"/>
              <a:t>Underliner</a:t>
            </a:r>
            <a:r>
              <a:rPr lang="en-US" dirty="0"/>
              <a:t>)</a:t>
            </a:r>
          </a:p>
          <a:p>
            <a:pPr marL="0" indent="0">
              <a:buNone/>
            </a:pPr>
            <a:r>
              <a:rPr lang="en-US" dirty="0"/>
              <a:t>White Cheer Shoes</a:t>
            </a:r>
          </a:p>
          <a:p>
            <a:pPr marL="0" indent="0">
              <a:buNone/>
            </a:pPr>
            <a:r>
              <a:rPr lang="en-US" dirty="0"/>
              <a:t>Pom Poms *</a:t>
            </a:r>
          </a:p>
          <a:p>
            <a:pPr marL="0" indent="0">
              <a:buNone/>
            </a:pPr>
            <a:r>
              <a:rPr lang="en-US" dirty="0"/>
              <a:t>Red Sparkle Hair Bow</a:t>
            </a:r>
          </a:p>
          <a:p>
            <a:pPr marL="0" indent="0">
              <a:buNone/>
            </a:pPr>
            <a:r>
              <a:rPr lang="en-US" dirty="0"/>
              <a:t>All the above plus practice T-shirt and shorts</a:t>
            </a:r>
          </a:p>
          <a:p>
            <a:pPr marL="0" indent="0">
              <a:buNone/>
            </a:pPr>
            <a:r>
              <a:rPr lang="en-US" sz="1800" dirty="0"/>
              <a:t>*</a:t>
            </a:r>
            <a:r>
              <a:rPr lang="en-US" dirty="0"/>
              <a:t>  </a:t>
            </a:r>
            <a:r>
              <a:rPr lang="en-US" sz="1800" dirty="0"/>
              <a:t>On loan agreement with Howard Cattle Elementary</a:t>
            </a:r>
          </a:p>
        </p:txBody>
      </p:sp>
      <p:pic>
        <p:nvPicPr>
          <p:cNvPr id="1026" name="Picture 2">
            <a:extLst>
              <a:ext uri="{FF2B5EF4-FFF2-40B4-BE49-F238E27FC236}">
                <a16:creationId xmlns:a16="http://schemas.microsoft.com/office/drawing/2014/main" id="{F4E40C60-5259-4B2C-AABE-1BFC5B0D3A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05206" y="2380201"/>
            <a:ext cx="1682750"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4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ECC1-6C10-41CB-B6D0-EDDC01F56011}"/>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 </a:t>
            </a:r>
            <a:r>
              <a:rPr lang="en-US" dirty="0"/>
              <a:t>Uniform Options</a:t>
            </a:r>
          </a:p>
        </p:txBody>
      </p:sp>
      <p:sp>
        <p:nvSpPr>
          <p:cNvPr id="4" name="Text Placeholder 3">
            <a:extLst>
              <a:ext uri="{FF2B5EF4-FFF2-40B4-BE49-F238E27FC236}">
                <a16:creationId xmlns:a16="http://schemas.microsoft.com/office/drawing/2014/main" id="{808059E2-65D6-4528-A395-F5FD66DE7CD4}"/>
              </a:ext>
            </a:extLst>
          </p:cNvPr>
          <p:cNvSpPr>
            <a:spLocks noGrp="1"/>
          </p:cNvSpPr>
          <p:nvPr>
            <p:ph type="body" sz="half" idx="2"/>
          </p:nvPr>
        </p:nvSpPr>
        <p:spPr>
          <a:xfrm>
            <a:off x="9174822" y="2188396"/>
            <a:ext cx="2774023" cy="4385428"/>
          </a:xfrm>
        </p:spPr>
        <p:txBody>
          <a:bodyPr>
            <a:normAutofit/>
          </a:bodyPr>
          <a:lstStyle/>
          <a:p>
            <a:r>
              <a:rPr lang="en-US" sz="2400" dirty="0"/>
              <a:t>Cheerleader Costs:</a:t>
            </a:r>
          </a:p>
          <a:p>
            <a:pPr marL="342900" indent="-342900">
              <a:buFont typeface="Arial" panose="020B0604020202020204" pitchFamily="34" charset="0"/>
              <a:buChar char="•"/>
            </a:pPr>
            <a:r>
              <a:rPr lang="en-US" sz="1600" dirty="0"/>
              <a:t>Shoes: approximately $55</a:t>
            </a:r>
          </a:p>
          <a:p>
            <a:pPr marL="342900" indent="-342900">
              <a:buFont typeface="Arial" panose="020B0604020202020204" pitchFamily="34" charset="0"/>
              <a:buChar char="•"/>
            </a:pPr>
            <a:r>
              <a:rPr lang="en-US" sz="1600" dirty="0"/>
              <a:t>Socks: approximately $6</a:t>
            </a:r>
          </a:p>
          <a:p>
            <a:pPr marL="342900" indent="-342900">
              <a:buFont typeface="Arial" panose="020B0604020202020204" pitchFamily="34" charset="0"/>
              <a:buChar char="•"/>
            </a:pPr>
            <a:r>
              <a:rPr lang="en-US" sz="1600" dirty="0"/>
              <a:t>Briefs: approximately $9</a:t>
            </a:r>
          </a:p>
          <a:p>
            <a:pPr marL="342900" indent="-342900">
              <a:buFont typeface="Arial" panose="020B0604020202020204" pitchFamily="34" charset="0"/>
              <a:buChar char="•"/>
            </a:pPr>
            <a:r>
              <a:rPr lang="en-US" sz="1600" dirty="0"/>
              <a:t>Long sleeve half top (</a:t>
            </a:r>
            <a:r>
              <a:rPr lang="en-US" sz="1600" dirty="0" err="1"/>
              <a:t>underliner</a:t>
            </a:r>
            <a:r>
              <a:rPr lang="en-US" sz="1600" dirty="0"/>
              <a:t>): approximately $17</a:t>
            </a:r>
          </a:p>
          <a:p>
            <a:pPr marL="342900" indent="-342900">
              <a:buFont typeface="Arial" panose="020B0604020202020204" pitchFamily="34" charset="0"/>
              <a:buChar char="•"/>
            </a:pPr>
            <a:r>
              <a:rPr lang="en-US" sz="1600" dirty="0"/>
              <a:t>Cheer Shirt for Camp &amp; Practices: approximately $15-18</a:t>
            </a:r>
          </a:p>
          <a:p>
            <a:pPr marL="342900" indent="-342900">
              <a:buFont typeface="Arial" panose="020B0604020202020204" pitchFamily="34" charset="0"/>
              <a:buChar char="•"/>
            </a:pPr>
            <a:r>
              <a:rPr lang="en-US" sz="1600" dirty="0"/>
              <a:t>Cheer bow: approximately (practice) and $15-18 (show/competition)</a:t>
            </a:r>
          </a:p>
        </p:txBody>
      </p:sp>
      <p:pic>
        <p:nvPicPr>
          <p:cNvPr id="10" name="Picture 9" descr="Graphical user interface, application&#10;&#10;Description automatically generated">
            <a:extLst>
              <a:ext uri="{FF2B5EF4-FFF2-40B4-BE49-F238E27FC236}">
                <a16:creationId xmlns:a16="http://schemas.microsoft.com/office/drawing/2014/main" id="{0BD26B12-344B-4762-8FD4-75AEA4980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3" y="2105221"/>
            <a:ext cx="4111641" cy="1999961"/>
          </a:xfrm>
          <a:prstGeom prst="rect">
            <a:avLst/>
          </a:prstGeom>
        </p:spPr>
      </p:pic>
      <p:pic>
        <p:nvPicPr>
          <p:cNvPr id="11" name="Picture 10">
            <a:extLst>
              <a:ext uri="{FF2B5EF4-FFF2-40B4-BE49-F238E27FC236}">
                <a16:creationId xmlns:a16="http://schemas.microsoft.com/office/drawing/2014/main" id="{4F0A1D40-1C43-75B9-F949-392783A9B029}"/>
              </a:ext>
            </a:extLst>
          </p:cNvPr>
          <p:cNvPicPr>
            <a:picLocks noChangeAspect="1"/>
          </p:cNvPicPr>
          <p:nvPr/>
        </p:nvPicPr>
        <p:blipFill rotWithShape="1">
          <a:blip r:embed="rId3">
            <a:extLst>
              <a:ext uri="{28A0092B-C50C-407E-A947-70E740481C1C}">
                <a14:useLocalDpi xmlns:a14="http://schemas.microsoft.com/office/drawing/2010/main" val="0"/>
              </a:ext>
            </a:extLst>
          </a:blip>
          <a:srcRect l="14310" t="30696" r="16329" b="6364"/>
          <a:stretch/>
        </p:blipFill>
        <p:spPr>
          <a:xfrm>
            <a:off x="401414" y="4287982"/>
            <a:ext cx="4089848" cy="2445328"/>
          </a:xfrm>
          <a:prstGeom prst="rect">
            <a:avLst/>
          </a:prstGeom>
        </p:spPr>
      </p:pic>
      <p:pic>
        <p:nvPicPr>
          <p:cNvPr id="15" name="Picture 14">
            <a:extLst>
              <a:ext uri="{FF2B5EF4-FFF2-40B4-BE49-F238E27FC236}">
                <a16:creationId xmlns:a16="http://schemas.microsoft.com/office/drawing/2014/main" id="{F356B0D7-199A-43D4-D8B8-653B0321FF44}"/>
              </a:ext>
            </a:extLst>
          </p:cNvPr>
          <p:cNvPicPr>
            <a:picLocks noChangeAspect="1"/>
          </p:cNvPicPr>
          <p:nvPr/>
        </p:nvPicPr>
        <p:blipFill rotWithShape="1">
          <a:blip r:embed="rId4">
            <a:extLst>
              <a:ext uri="{28A0092B-C50C-407E-A947-70E740481C1C}">
                <a14:useLocalDpi xmlns:a14="http://schemas.microsoft.com/office/drawing/2010/main" val="0"/>
              </a:ext>
            </a:extLst>
          </a:blip>
          <a:srcRect l="10606" t="26144" r="12694" b="17273"/>
          <a:stretch/>
        </p:blipFill>
        <p:spPr>
          <a:xfrm>
            <a:off x="4754883" y="4417467"/>
            <a:ext cx="4111641" cy="2246568"/>
          </a:xfrm>
          <a:prstGeom prst="rect">
            <a:avLst/>
          </a:prstGeom>
        </p:spPr>
      </p:pic>
      <p:pic>
        <p:nvPicPr>
          <p:cNvPr id="12" name="Picture 11">
            <a:extLst>
              <a:ext uri="{FF2B5EF4-FFF2-40B4-BE49-F238E27FC236}">
                <a16:creationId xmlns:a16="http://schemas.microsoft.com/office/drawing/2014/main" id="{743AA9BD-72DB-1AAB-60B6-E7F947421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05" y="2048230"/>
            <a:ext cx="3276968" cy="2113942"/>
          </a:xfrm>
          <a:prstGeom prst="rect">
            <a:avLst/>
          </a:prstGeom>
        </p:spPr>
      </p:pic>
    </p:spTree>
    <p:extLst>
      <p:ext uri="{BB962C8B-B14F-4D97-AF65-F5344CB8AC3E}">
        <p14:creationId xmlns:p14="http://schemas.microsoft.com/office/powerpoint/2010/main" val="404745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1A0C-FCBE-4F94-8159-0709C02F5B63}"/>
              </a:ext>
            </a:extLst>
          </p:cNvPr>
          <p:cNvSpPr>
            <a:spLocks noGrp="1"/>
          </p:cNvSpPr>
          <p:nvPr>
            <p:ph type="title"/>
          </p:nvPr>
        </p:nvSpPr>
        <p:spPr/>
        <p:txBody>
          <a:bodyPr/>
          <a:lstStyle/>
          <a:p>
            <a:pPr algn="ctr"/>
            <a:r>
              <a:rPr lang="en-US" dirty="0">
                <a:solidFill>
                  <a:srgbClr val="FF0000"/>
                </a:solidFill>
                <a:latin typeface="Modern Love" panose="04090805081005020601" pitchFamily="82" charset="0"/>
              </a:rPr>
              <a:t>Rustler Cheer: </a:t>
            </a:r>
            <a:r>
              <a:rPr lang="en-US" dirty="0"/>
              <a:t>summer CAMP</a:t>
            </a:r>
          </a:p>
        </p:txBody>
      </p:sp>
      <p:sp>
        <p:nvSpPr>
          <p:cNvPr id="3" name="Content Placeholder 2">
            <a:extLst>
              <a:ext uri="{FF2B5EF4-FFF2-40B4-BE49-F238E27FC236}">
                <a16:creationId xmlns:a16="http://schemas.microsoft.com/office/drawing/2014/main" id="{B8EF0188-FCCE-4B71-AC67-C7F1ABCC393F}"/>
              </a:ext>
            </a:extLst>
          </p:cNvPr>
          <p:cNvSpPr>
            <a:spLocks noGrp="1"/>
          </p:cNvSpPr>
          <p:nvPr>
            <p:ph idx="1"/>
          </p:nvPr>
        </p:nvSpPr>
        <p:spPr/>
        <p:txBody>
          <a:bodyPr>
            <a:normAutofit/>
          </a:bodyPr>
          <a:lstStyle/>
          <a:p>
            <a:pPr marL="0" indent="0" algn="ctr">
              <a:buNone/>
            </a:pPr>
            <a:endParaRPr lang="en-US" sz="3600" dirty="0"/>
          </a:p>
          <a:p>
            <a:pPr marL="0" indent="0" algn="ctr">
              <a:buNone/>
            </a:pPr>
            <a:r>
              <a:rPr lang="en-US" sz="3600" dirty="0"/>
              <a:t>There will be MANDATORY CHEER CAMP: June 2</a:t>
            </a:r>
            <a:r>
              <a:rPr lang="en-US" sz="3600" baseline="30000" dirty="0"/>
              <a:t>nd</a:t>
            </a:r>
            <a:r>
              <a:rPr lang="en-US" sz="3600" dirty="0"/>
              <a:t>   and 3</a:t>
            </a:r>
            <a:r>
              <a:rPr lang="en-US" sz="3600" baseline="30000" dirty="0"/>
              <a:t>rd</a:t>
            </a:r>
            <a:r>
              <a:rPr lang="en-US" sz="3600" dirty="0"/>
              <a:t>  for those that make the team.</a:t>
            </a:r>
          </a:p>
          <a:p>
            <a:pPr marL="0" indent="0">
              <a:buNone/>
            </a:pPr>
            <a:endParaRPr lang="en-US" sz="3600" dirty="0"/>
          </a:p>
          <a:p>
            <a:pPr marL="228600" lvl="1" indent="0" algn="ctr">
              <a:buNone/>
            </a:pPr>
            <a:r>
              <a:rPr lang="en-US" sz="3600" dirty="0"/>
              <a:t>Camp will be held at Howard Cattle Elementary School</a:t>
            </a:r>
          </a:p>
        </p:txBody>
      </p:sp>
    </p:spTree>
    <p:extLst>
      <p:ext uri="{BB962C8B-B14F-4D97-AF65-F5344CB8AC3E}">
        <p14:creationId xmlns:p14="http://schemas.microsoft.com/office/powerpoint/2010/main" val="400032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5331-6E95-45D6-9E59-4B26B3BCDBA3}"/>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 </a:t>
            </a:r>
            <a:r>
              <a:rPr lang="en-US" dirty="0"/>
              <a:t>Advisors</a:t>
            </a:r>
          </a:p>
        </p:txBody>
      </p:sp>
      <p:sp>
        <p:nvSpPr>
          <p:cNvPr id="3" name="Text Placeholder 2">
            <a:extLst>
              <a:ext uri="{FF2B5EF4-FFF2-40B4-BE49-F238E27FC236}">
                <a16:creationId xmlns:a16="http://schemas.microsoft.com/office/drawing/2014/main" id="{7680789E-EACA-4CEA-B351-051058D345F0}"/>
              </a:ext>
            </a:extLst>
          </p:cNvPr>
          <p:cNvSpPr>
            <a:spLocks noGrp="1"/>
          </p:cNvSpPr>
          <p:nvPr>
            <p:ph type="body" idx="1"/>
          </p:nvPr>
        </p:nvSpPr>
        <p:spPr>
          <a:xfrm>
            <a:off x="3144450" y="1952792"/>
            <a:ext cx="4754880" cy="743094"/>
          </a:xfrm>
        </p:spPr>
        <p:txBody>
          <a:bodyPr/>
          <a:lstStyle/>
          <a:p>
            <a:pPr algn="ctr"/>
            <a:r>
              <a:rPr lang="en-US" dirty="0"/>
              <a:t>Howard Cattle Cheer Advisors:</a:t>
            </a:r>
          </a:p>
        </p:txBody>
      </p:sp>
      <p:sp>
        <p:nvSpPr>
          <p:cNvPr id="4" name="Content Placeholder 3">
            <a:extLst>
              <a:ext uri="{FF2B5EF4-FFF2-40B4-BE49-F238E27FC236}">
                <a16:creationId xmlns:a16="http://schemas.microsoft.com/office/drawing/2014/main" id="{4C8280D6-8C86-4286-91BC-3D20A9A95EAD}"/>
              </a:ext>
            </a:extLst>
          </p:cNvPr>
          <p:cNvSpPr>
            <a:spLocks noGrp="1"/>
          </p:cNvSpPr>
          <p:nvPr>
            <p:ph sz="half" idx="2"/>
          </p:nvPr>
        </p:nvSpPr>
        <p:spPr>
          <a:xfrm>
            <a:off x="3144450" y="2855743"/>
            <a:ext cx="5419079" cy="3566160"/>
          </a:xfrm>
        </p:spPr>
        <p:txBody>
          <a:bodyPr/>
          <a:lstStyle/>
          <a:p>
            <a:r>
              <a:rPr lang="en-US" dirty="0"/>
              <a:t>Mrs. Meg Garrison – 2</a:t>
            </a:r>
            <a:r>
              <a:rPr lang="en-US" baseline="30000" dirty="0"/>
              <a:t>nd</a:t>
            </a:r>
            <a:r>
              <a:rPr lang="en-US" dirty="0"/>
              <a:t> Grade Teacher</a:t>
            </a:r>
          </a:p>
          <a:p>
            <a:r>
              <a:rPr lang="en-US" dirty="0"/>
              <a:t>Mr. Buss  – Principal</a:t>
            </a:r>
          </a:p>
          <a:p>
            <a:r>
              <a:rPr lang="en-US" dirty="0"/>
              <a:t>Cheer Coach – Carissa Rash</a:t>
            </a:r>
          </a:p>
          <a:p>
            <a:r>
              <a:rPr lang="en-US" dirty="0"/>
              <a:t>PFA Advisor – Adriana Dominguez-Jacobsen</a:t>
            </a:r>
          </a:p>
          <a:p>
            <a:endParaRPr lang="en-US" dirty="0"/>
          </a:p>
        </p:txBody>
      </p:sp>
    </p:spTree>
    <p:extLst>
      <p:ext uri="{BB962C8B-B14F-4D97-AF65-F5344CB8AC3E}">
        <p14:creationId xmlns:p14="http://schemas.microsoft.com/office/powerpoint/2010/main" val="28834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E166-8F81-415A-94E2-AD330508AA38}"/>
              </a:ext>
            </a:extLst>
          </p:cNvPr>
          <p:cNvSpPr>
            <a:spLocks noGrp="1"/>
          </p:cNvSpPr>
          <p:nvPr>
            <p:ph type="title"/>
          </p:nvPr>
        </p:nvSpPr>
        <p:spPr/>
        <p:txBody>
          <a:bodyPr>
            <a:normAutofit/>
          </a:bodyPr>
          <a:lstStyle/>
          <a:p>
            <a:pPr algn="ctr"/>
            <a:r>
              <a:rPr lang="en-US" sz="6600" dirty="0">
                <a:solidFill>
                  <a:srgbClr val="FF0000"/>
                </a:solidFill>
                <a:latin typeface="Modern Love" panose="04090805081005020601" pitchFamily="82" charset="0"/>
              </a:rPr>
              <a:t>Thank you</a:t>
            </a:r>
          </a:p>
        </p:txBody>
      </p:sp>
      <p:sp>
        <p:nvSpPr>
          <p:cNvPr id="3" name="Content Placeholder 2">
            <a:extLst>
              <a:ext uri="{FF2B5EF4-FFF2-40B4-BE49-F238E27FC236}">
                <a16:creationId xmlns:a16="http://schemas.microsoft.com/office/drawing/2014/main" id="{D81744F8-DB86-47DD-9602-D97E8B16A125}"/>
              </a:ext>
            </a:extLst>
          </p:cNvPr>
          <p:cNvSpPr>
            <a:spLocks noGrp="1"/>
          </p:cNvSpPr>
          <p:nvPr>
            <p:ph idx="1"/>
          </p:nvPr>
        </p:nvSpPr>
        <p:spPr>
          <a:xfrm>
            <a:off x="570368" y="2118511"/>
            <a:ext cx="10945639" cy="4345663"/>
          </a:xfrm>
        </p:spPr>
        <p:txBody>
          <a:bodyPr>
            <a:normAutofit/>
          </a:bodyPr>
          <a:lstStyle/>
          <a:p>
            <a:pPr marL="0" indent="0">
              <a:buNone/>
            </a:pPr>
            <a:r>
              <a:rPr lang="en-US" sz="3200" dirty="0"/>
              <a:t>We appreciate your interest in the Howard Cattle Rustler CHEER program. If  you want to proceed with the tryout process, please have your student complete a Tryout Packet. Tryout Packet’s will be available on Monday, April 14</a:t>
            </a:r>
            <a:r>
              <a:rPr lang="en-US" sz="3200" baseline="30000" dirty="0"/>
              <a:t>th</a:t>
            </a:r>
            <a:r>
              <a:rPr lang="en-US" sz="3200" dirty="0"/>
              <a:t> at the </a:t>
            </a:r>
            <a:r>
              <a:rPr lang="en-US" sz="3200"/>
              <a:t>front office. </a:t>
            </a:r>
            <a:endParaRPr lang="en-US" sz="3200" dirty="0"/>
          </a:p>
          <a:p>
            <a:pPr marL="0" indent="0">
              <a:buNone/>
            </a:pPr>
            <a:r>
              <a:rPr lang="en-US" sz="3200" dirty="0"/>
              <a:t> </a:t>
            </a:r>
          </a:p>
          <a:p>
            <a:pPr marL="0" indent="0">
              <a:buNone/>
            </a:pPr>
            <a:r>
              <a:rPr lang="en-US" sz="3200" dirty="0"/>
              <a:t>If you have any questions, concerns, and/or comments please feel free to email Mrs. Garrison at meg_garrison@chino.k12.ca.us</a:t>
            </a:r>
          </a:p>
          <a:p>
            <a:pPr marL="0" indent="0">
              <a:buNone/>
            </a:pPr>
            <a:endParaRPr lang="en-US" sz="3200" dirty="0"/>
          </a:p>
        </p:txBody>
      </p:sp>
    </p:spTree>
    <p:extLst>
      <p:ext uri="{BB962C8B-B14F-4D97-AF65-F5344CB8AC3E}">
        <p14:creationId xmlns:p14="http://schemas.microsoft.com/office/powerpoint/2010/main" val="53352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AC56-7B7F-45F1-8F7B-9F58DA21D3C4}"/>
              </a:ext>
            </a:extLst>
          </p:cNvPr>
          <p:cNvSpPr>
            <a:spLocks noGrp="1"/>
          </p:cNvSpPr>
          <p:nvPr>
            <p:ph type="title"/>
          </p:nvPr>
        </p:nvSpPr>
        <p:spPr>
          <a:xfrm>
            <a:off x="1202919" y="284176"/>
            <a:ext cx="9784080" cy="1544624"/>
          </a:xfrm>
        </p:spPr>
        <p:txBody>
          <a:bodyPr/>
          <a:lstStyle/>
          <a:p>
            <a:r>
              <a:rPr lang="en-US" dirty="0"/>
              <a:t>What makes a </a:t>
            </a:r>
            <a:r>
              <a:rPr lang="en-US" dirty="0">
                <a:solidFill>
                  <a:srgbClr val="FF0000"/>
                </a:solidFill>
                <a:latin typeface="Modern Love" panose="04090805081005020601" pitchFamily="82" charset="0"/>
              </a:rPr>
              <a:t>Rustler</a:t>
            </a:r>
            <a:r>
              <a:rPr lang="en-US" dirty="0"/>
              <a:t> Cheerleader?</a:t>
            </a:r>
            <a:br>
              <a:rPr lang="en-US" dirty="0"/>
            </a:br>
            <a:endParaRPr lang="en-US" dirty="0"/>
          </a:p>
        </p:txBody>
      </p:sp>
      <p:sp>
        <p:nvSpPr>
          <p:cNvPr id="4" name="Content Placeholder 3">
            <a:extLst>
              <a:ext uri="{FF2B5EF4-FFF2-40B4-BE49-F238E27FC236}">
                <a16:creationId xmlns:a16="http://schemas.microsoft.com/office/drawing/2014/main" id="{3C12C299-007A-4584-B26B-61AF0A1F0C98}"/>
              </a:ext>
            </a:extLst>
          </p:cNvPr>
          <p:cNvSpPr>
            <a:spLocks noGrp="1"/>
          </p:cNvSpPr>
          <p:nvPr>
            <p:ph sz="half" idx="2"/>
          </p:nvPr>
        </p:nvSpPr>
        <p:spPr>
          <a:xfrm>
            <a:off x="1004136" y="2100222"/>
            <a:ext cx="4754880" cy="4757778"/>
          </a:xfrm>
        </p:spPr>
        <p:txBody>
          <a:bodyPr>
            <a:normAutofit fontScale="85000" lnSpcReduction="20000"/>
          </a:bodyPr>
          <a:lstStyle/>
          <a:p>
            <a:r>
              <a:rPr lang="en-US" sz="2600" dirty="0"/>
              <a:t>The word cheer means to encourage, motivate, and spread happiness and joy. This is one of the primary focuses of Rustler CHEER.</a:t>
            </a:r>
          </a:p>
          <a:p>
            <a:r>
              <a:rPr lang="en-US" sz="2600" dirty="0"/>
              <a:t>A leader is a person that facilitates the success of others. They work hard, stay positive, and encourage others to do the same. This is also the  focus of Rustler CHEER. </a:t>
            </a:r>
          </a:p>
          <a:p>
            <a:r>
              <a:rPr lang="en-US" sz="2600" dirty="0"/>
              <a:t>The purpose of the Rustler CHEER program is to promote school pride and unity and to lead the school in demonstrating spirit and support for our students and various academic and athletic teams. As motivational leaders, Rustler Cheerleaders will promote school spirit, communication, and publicity.</a:t>
            </a:r>
          </a:p>
          <a:p>
            <a:pPr marL="0" indent="0">
              <a:buNone/>
            </a:pPr>
            <a:endParaRPr lang="en-US" sz="2400" dirty="0"/>
          </a:p>
          <a:p>
            <a:endParaRPr lang="en-US" dirty="0"/>
          </a:p>
        </p:txBody>
      </p:sp>
      <p:sp>
        <p:nvSpPr>
          <p:cNvPr id="5" name="Text Placeholder 4">
            <a:extLst>
              <a:ext uri="{FF2B5EF4-FFF2-40B4-BE49-F238E27FC236}">
                <a16:creationId xmlns:a16="http://schemas.microsoft.com/office/drawing/2014/main" id="{63F458E6-0D2B-4DC0-A6AC-0CDAF72439FB}"/>
              </a:ext>
            </a:extLst>
          </p:cNvPr>
          <p:cNvSpPr>
            <a:spLocks noGrp="1"/>
          </p:cNvSpPr>
          <p:nvPr>
            <p:ph type="body" sz="quarter" idx="3"/>
          </p:nvPr>
        </p:nvSpPr>
        <p:spPr>
          <a:xfrm>
            <a:off x="6231230" y="1913469"/>
            <a:ext cx="4754880" cy="524931"/>
          </a:xfrm>
        </p:spPr>
        <p:txBody>
          <a:bodyPr>
            <a:noAutofit/>
          </a:bodyPr>
          <a:lstStyle/>
          <a:p>
            <a:r>
              <a:rPr lang="en-US" sz="2200" dirty="0"/>
              <a:t>Qualities Needed for Cheerleading:</a:t>
            </a:r>
          </a:p>
        </p:txBody>
      </p:sp>
      <p:sp>
        <p:nvSpPr>
          <p:cNvPr id="6" name="Content Placeholder 5">
            <a:extLst>
              <a:ext uri="{FF2B5EF4-FFF2-40B4-BE49-F238E27FC236}">
                <a16:creationId xmlns:a16="http://schemas.microsoft.com/office/drawing/2014/main" id="{21FCB9F4-FC9D-4BA9-B9AC-03E4C9744552}"/>
              </a:ext>
            </a:extLst>
          </p:cNvPr>
          <p:cNvSpPr>
            <a:spLocks noGrp="1"/>
          </p:cNvSpPr>
          <p:nvPr>
            <p:ph sz="quarter" idx="4"/>
          </p:nvPr>
        </p:nvSpPr>
        <p:spPr>
          <a:xfrm>
            <a:off x="6231230" y="2523069"/>
            <a:ext cx="4754880" cy="3692201"/>
          </a:xfrm>
        </p:spPr>
        <p:txBody>
          <a:bodyPr>
            <a:normAutofit fontScale="85000" lnSpcReduction="20000"/>
          </a:bodyPr>
          <a:lstStyle/>
          <a:p>
            <a:r>
              <a:rPr lang="en-US" sz="2500" dirty="0"/>
              <a:t>Hardworking student with good grades.</a:t>
            </a:r>
          </a:p>
          <a:p>
            <a:r>
              <a:rPr lang="en-US" sz="2500" dirty="0"/>
              <a:t>A great, positive attitude.</a:t>
            </a:r>
          </a:p>
          <a:p>
            <a:r>
              <a:rPr lang="en-US" sz="2500" dirty="0"/>
              <a:t>Commitment and dedication to your team.</a:t>
            </a:r>
          </a:p>
          <a:p>
            <a:r>
              <a:rPr lang="en-US" sz="2500" dirty="0"/>
              <a:t>Patience and persistence.</a:t>
            </a:r>
          </a:p>
          <a:p>
            <a:r>
              <a:rPr lang="en-US" sz="2500" dirty="0"/>
              <a:t>Confidence.</a:t>
            </a:r>
          </a:p>
          <a:p>
            <a:r>
              <a:rPr lang="en-US" sz="2500" dirty="0"/>
              <a:t>Athleticism and physical strength.</a:t>
            </a:r>
          </a:p>
          <a:p>
            <a:r>
              <a:rPr lang="en-US" sz="2500" dirty="0"/>
              <a:t>Sportsmanship.</a:t>
            </a:r>
          </a:p>
          <a:p>
            <a:r>
              <a:rPr lang="en-US" sz="2500" dirty="0"/>
              <a:t>Ability to follow rules and directions.</a:t>
            </a:r>
          </a:p>
          <a:p>
            <a:pPr marL="0" indent="0">
              <a:buNone/>
            </a:pPr>
            <a:endParaRPr lang="en-US" dirty="0"/>
          </a:p>
        </p:txBody>
      </p:sp>
    </p:spTree>
    <p:extLst>
      <p:ext uri="{BB962C8B-B14F-4D97-AF65-F5344CB8AC3E}">
        <p14:creationId xmlns:p14="http://schemas.microsoft.com/office/powerpoint/2010/main" val="55466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4A09-6F60-4284-893C-661819CF96E5}"/>
              </a:ext>
            </a:extLst>
          </p:cNvPr>
          <p:cNvSpPr>
            <a:spLocks noGrp="1"/>
          </p:cNvSpPr>
          <p:nvPr>
            <p:ph type="title"/>
          </p:nvPr>
        </p:nvSpPr>
        <p:spPr>
          <a:xfrm>
            <a:off x="833191" y="2208879"/>
            <a:ext cx="10646236" cy="1676400"/>
          </a:xfrm>
        </p:spPr>
        <p:txBody>
          <a:bodyPr/>
          <a:lstStyle/>
          <a:p>
            <a:r>
              <a:rPr lang="en-US" dirty="0"/>
              <a:t>Yes, we will have fun too!</a:t>
            </a:r>
          </a:p>
        </p:txBody>
      </p:sp>
      <p:sp>
        <p:nvSpPr>
          <p:cNvPr id="3" name="Text Placeholder 2">
            <a:extLst>
              <a:ext uri="{FF2B5EF4-FFF2-40B4-BE49-F238E27FC236}">
                <a16:creationId xmlns:a16="http://schemas.microsoft.com/office/drawing/2014/main" id="{70B3AB2C-C7F0-42EB-894E-680489C27166}"/>
              </a:ext>
            </a:extLst>
          </p:cNvPr>
          <p:cNvSpPr>
            <a:spLocks noGrp="1"/>
          </p:cNvSpPr>
          <p:nvPr>
            <p:ph type="body" idx="1"/>
          </p:nvPr>
        </p:nvSpPr>
        <p:spPr>
          <a:xfrm>
            <a:off x="165652" y="4029040"/>
            <a:ext cx="11860696" cy="751438"/>
          </a:xfrm>
        </p:spPr>
        <p:txBody>
          <a:bodyPr>
            <a:normAutofit fontScale="77500" lnSpcReduction="20000"/>
          </a:bodyPr>
          <a:lstStyle/>
          <a:p>
            <a:r>
              <a:rPr lang="en-US" sz="2200" dirty="0"/>
              <a:t>Rustler Cheerleaders will cheer, dance, and perform at various school and community events throughout the school year. </a:t>
            </a:r>
          </a:p>
          <a:p>
            <a:r>
              <a:rPr lang="en-US" sz="2200" dirty="0"/>
              <a:t>It is also our goal to participate in competitions. </a:t>
            </a:r>
          </a:p>
        </p:txBody>
      </p:sp>
      <p:pic>
        <p:nvPicPr>
          <p:cNvPr id="2050" name="Picture 2" descr="Half &amp; Half Metallic Cheerleader Pom Pons - Cheeretc">
            <a:extLst>
              <a:ext uri="{FF2B5EF4-FFF2-40B4-BE49-F238E27FC236}">
                <a16:creationId xmlns:a16="http://schemas.microsoft.com/office/drawing/2014/main" id="{BA8DFEE0-9000-4057-9EF3-10D754703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745" y="4842510"/>
            <a:ext cx="1823416" cy="182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05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F1B1-0ABB-4F2C-80BE-3298EA6E8A82}"/>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a:t>
            </a:r>
            <a:r>
              <a:rPr lang="en-US" dirty="0"/>
              <a:t> One team schoolwide</a:t>
            </a:r>
          </a:p>
        </p:txBody>
      </p:sp>
      <p:pic>
        <p:nvPicPr>
          <p:cNvPr id="6" name="Content Placeholder 5" descr="A close up of a sign&#10;&#10;Description automatically generated">
            <a:extLst>
              <a:ext uri="{FF2B5EF4-FFF2-40B4-BE49-F238E27FC236}">
                <a16:creationId xmlns:a16="http://schemas.microsoft.com/office/drawing/2014/main" id="{D5325652-2AA7-4D8D-9734-61E678F515A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411897">
            <a:off x="2212975" y="2119313"/>
            <a:ext cx="4114800" cy="4114800"/>
          </a:xfrm>
        </p:spPr>
      </p:pic>
      <p:sp>
        <p:nvSpPr>
          <p:cNvPr id="4" name="Text Placeholder 3">
            <a:extLst>
              <a:ext uri="{FF2B5EF4-FFF2-40B4-BE49-F238E27FC236}">
                <a16:creationId xmlns:a16="http://schemas.microsoft.com/office/drawing/2014/main" id="{8F377E90-5318-41C8-A668-23AF96619F3B}"/>
              </a:ext>
            </a:extLst>
          </p:cNvPr>
          <p:cNvSpPr>
            <a:spLocks noGrp="1"/>
          </p:cNvSpPr>
          <p:nvPr>
            <p:ph type="body" sz="half" idx="2"/>
          </p:nvPr>
        </p:nvSpPr>
        <p:spPr>
          <a:xfrm>
            <a:off x="6414052" y="2147486"/>
            <a:ext cx="5062331" cy="3432319"/>
          </a:xfrm>
        </p:spPr>
        <p:txBody>
          <a:bodyPr/>
          <a:lstStyle/>
          <a:p>
            <a:endParaRPr lang="en-US" dirty="0"/>
          </a:p>
          <a:p>
            <a:endParaRPr lang="en-US" dirty="0"/>
          </a:p>
          <a:p>
            <a:endParaRPr lang="en-US" dirty="0"/>
          </a:p>
          <a:p>
            <a:pPr algn="ctr"/>
            <a:r>
              <a:rPr lang="en-US" sz="4800" dirty="0">
                <a:latin typeface="Calibri" panose="020F0502020204030204" pitchFamily="34" charset="0"/>
                <a:ea typeface="Calibri" panose="020F0502020204030204" pitchFamily="34" charset="0"/>
                <a:cs typeface="Calibri" panose="020F0502020204030204" pitchFamily="34" charset="0"/>
              </a:rPr>
              <a:t>Grades 3</a:t>
            </a:r>
            <a:r>
              <a:rPr lang="en-US" sz="4800" baseline="30000" dirty="0">
                <a:latin typeface="Calibri" panose="020F0502020204030204" pitchFamily="34" charset="0"/>
                <a:ea typeface="Calibri" panose="020F0502020204030204" pitchFamily="34" charset="0"/>
                <a:cs typeface="Calibri" panose="020F0502020204030204" pitchFamily="34" charset="0"/>
              </a:rPr>
              <a:t>rd</a:t>
            </a:r>
            <a:r>
              <a:rPr lang="en-US" sz="4800" dirty="0">
                <a:latin typeface="Calibri" panose="020F0502020204030204" pitchFamily="34" charset="0"/>
                <a:ea typeface="Calibri" panose="020F0502020204030204" pitchFamily="34" charset="0"/>
                <a:cs typeface="Calibri" panose="020F0502020204030204" pitchFamily="34" charset="0"/>
              </a:rPr>
              <a:t> – 6</a:t>
            </a:r>
            <a:r>
              <a:rPr lang="en-US" sz="4800" baseline="30000" dirty="0">
                <a:latin typeface="Calibri" panose="020F0502020204030204" pitchFamily="34" charset="0"/>
                <a:ea typeface="Calibri" panose="020F0502020204030204" pitchFamily="34" charset="0"/>
                <a:cs typeface="Calibri" panose="020F0502020204030204" pitchFamily="34" charset="0"/>
              </a:rPr>
              <a:t>th</a:t>
            </a:r>
            <a:r>
              <a:rPr lang="en-US" sz="4800" dirty="0">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25352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3D2B-CD7B-41CF-974A-4117773B147E}"/>
              </a:ext>
            </a:extLst>
          </p:cNvPr>
          <p:cNvSpPr>
            <a:spLocks noGrp="1"/>
          </p:cNvSpPr>
          <p:nvPr>
            <p:ph type="title"/>
          </p:nvPr>
        </p:nvSpPr>
        <p:spPr>
          <a:xfrm>
            <a:off x="1202919" y="270924"/>
            <a:ext cx="9784080" cy="1508760"/>
          </a:xfrm>
        </p:spPr>
        <p:txBody>
          <a:bodyPr/>
          <a:lstStyle/>
          <a:p>
            <a:r>
              <a:rPr lang="en-US" dirty="0">
                <a:solidFill>
                  <a:srgbClr val="FF0000"/>
                </a:solidFill>
                <a:latin typeface="Modern Love" panose="04090805081005020601" pitchFamily="82" charset="0"/>
              </a:rPr>
              <a:t>Rustler cheer: </a:t>
            </a:r>
            <a:r>
              <a:rPr lang="en-US" dirty="0"/>
              <a:t>Commitment &amp; expectations</a:t>
            </a:r>
          </a:p>
        </p:txBody>
      </p:sp>
      <p:sp>
        <p:nvSpPr>
          <p:cNvPr id="3" name="Content Placeholder 2">
            <a:extLst>
              <a:ext uri="{FF2B5EF4-FFF2-40B4-BE49-F238E27FC236}">
                <a16:creationId xmlns:a16="http://schemas.microsoft.com/office/drawing/2014/main" id="{476B9B8C-CCE5-4957-8FFC-32D1292CEF33}"/>
              </a:ext>
            </a:extLst>
          </p:cNvPr>
          <p:cNvSpPr>
            <a:spLocks noGrp="1"/>
          </p:cNvSpPr>
          <p:nvPr>
            <p:ph idx="1"/>
          </p:nvPr>
        </p:nvSpPr>
        <p:spPr>
          <a:xfrm>
            <a:off x="1202919" y="2011679"/>
            <a:ext cx="10536000" cy="4846321"/>
          </a:xfrm>
        </p:spPr>
        <p:txBody>
          <a:bodyPr>
            <a:normAutofit fontScale="70000" lnSpcReduction="20000"/>
          </a:bodyPr>
          <a:lstStyle/>
          <a:p>
            <a:pPr marL="0" indent="0">
              <a:buNone/>
            </a:pPr>
            <a:r>
              <a:rPr lang="en-US" sz="2500" dirty="0"/>
              <a:t>RUSTLER Cheerleaders are always expected to demonstrate excellent character and sportsmanship.</a:t>
            </a:r>
          </a:p>
          <a:p>
            <a:pPr marL="0" indent="0">
              <a:buNone/>
            </a:pPr>
            <a:r>
              <a:rPr lang="en-US" sz="2300" b="1" dirty="0"/>
              <a:t>Rules, Regulations, and Guidelines</a:t>
            </a:r>
            <a:endParaRPr lang="en-US" sz="2300" dirty="0"/>
          </a:p>
          <a:p>
            <a:pPr lvl="0"/>
            <a:r>
              <a:rPr lang="en-US" sz="2300" dirty="0"/>
              <a:t>There is NO tolerance for any type of bullying (any issues must be brought to advisers/coaches immediately)</a:t>
            </a:r>
          </a:p>
          <a:p>
            <a:pPr lvl="0"/>
            <a:r>
              <a:rPr lang="en-US" sz="2300" dirty="0"/>
              <a:t>No profanity while in or out of uniform</a:t>
            </a:r>
          </a:p>
          <a:p>
            <a:pPr lvl="0"/>
            <a:r>
              <a:rPr lang="en-US" sz="2300" dirty="0"/>
              <a:t>No chewing gum while in uniform or during practice/events </a:t>
            </a:r>
          </a:p>
          <a:p>
            <a:pPr lvl="0"/>
            <a:r>
              <a:rPr lang="en-US" sz="2300" dirty="0"/>
              <a:t>There will be no eating while at practice or at events</a:t>
            </a:r>
          </a:p>
          <a:p>
            <a:pPr lvl="0"/>
            <a:r>
              <a:rPr lang="en-US" sz="2300" dirty="0"/>
              <a:t>Hair must be all pulled back if long enough to be in a ponytail</a:t>
            </a:r>
          </a:p>
          <a:p>
            <a:pPr lvl="0"/>
            <a:r>
              <a:rPr lang="en-US" sz="2300" dirty="0"/>
              <a:t>Only stud type earrings are acceptable, no necklaces, bracelets, or rings during practices and performances</a:t>
            </a:r>
          </a:p>
          <a:p>
            <a:pPr lvl="0"/>
            <a:r>
              <a:rPr lang="en-US" sz="2300" dirty="0"/>
              <a:t>No cell phone use during practice/events</a:t>
            </a:r>
          </a:p>
          <a:p>
            <a:pPr lvl="0"/>
            <a:r>
              <a:rPr lang="en-US" sz="2300" dirty="0"/>
              <a:t>No negative and/or bad attitudes</a:t>
            </a:r>
          </a:p>
          <a:p>
            <a:pPr lvl="0"/>
            <a:r>
              <a:rPr lang="en-US" sz="2300" dirty="0"/>
              <a:t>You will always treat coaches and team members with respect </a:t>
            </a:r>
          </a:p>
          <a:p>
            <a:pPr lvl="0"/>
            <a:r>
              <a:rPr lang="en-US" sz="2300" dirty="0"/>
              <a:t>Tardiness affects the entire team, be on time &amp; available for the entire practice/event</a:t>
            </a:r>
          </a:p>
          <a:p>
            <a:pPr lvl="0"/>
            <a:r>
              <a:rPr lang="en-US" sz="2300" dirty="0"/>
              <a:t>Each Cheerleader is responsible to bring a water bottle to each practice/event</a:t>
            </a:r>
          </a:p>
          <a:p>
            <a:pPr lvl="0"/>
            <a:r>
              <a:rPr lang="en-US" sz="2300" dirty="0"/>
              <a:t>Maintain satisfactory grades, behavior, and attendance at school</a:t>
            </a:r>
          </a:p>
          <a:p>
            <a:endParaRPr lang="en-US" dirty="0"/>
          </a:p>
        </p:txBody>
      </p:sp>
    </p:spTree>
    <p:extLst>
      <p:ext uri="{BB962C8B-B14F-4D97-AF65-F5344CB8AC3E}">
        <p14:creationId xmlns:p14="http://schemas.microsoft.com/office/powerpoint/2010/main" val="391846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EF2D-7005-47AF-A4D2-5991F7335DA5}"/>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 </a:t>
            </a:r>
            <a:r>
              <a:rPr lang="en-US" dirty="0"/>
              <a:t>Commitment &amp; expectations</a:t>
            </a:r>
          </a:p>
        </p:txBody>
      </p:sp>
      <p:sp>
        <p:nvSpPr>
          <p:cNvPr id="3" name="Content Placeholder 2">
            <a:extLst>
              <a:ext uri="{FF2B5EF4-FFF2-40B4-BE49-F238E27FC236}">
                <a16:creationId xmlns:a16="http://schemas.microsoft.com/office/drawing/2014/main" id="{75574F5B-E30F-47D9-9E6B-366C26939627}"/>
              </a:ext>
            </a:extLst>
          </p:cNvPr>
          <p:cNvSpPr>
            <a:spLocks noGrp="1"/>
          </p:cNvSpPr>
          <p:nvPr>
            <p:ph idx="1"/>
          </p:nvPr>
        </p:nvSpPr>
        <p:spPr/>
        <p:txBody>
          <a:bodyPr>
            <a:normAutofit fontScale="92500" lnSpcReduction="20000"/>
          </a:bodyPr>
          <a:lstStyle/>
          <a:p>
            <a:pPr marL="0" indent="0">
              <a:buNone/>
            </a:pPr>
            <a:r>
              <a:rPr lang="en-US" sz="3600" b="1" dirty="0"/>
              <a:t>Practices:</a:t>
            </a:r>
          </a:p>
          <a:p>
            <a:pPr marL="0" indent="0">
              <a:buNone/>
            </a:pPr>
            <a:endParaRPr lang="en-US" sz="1000" dirty="0"/>
          </a:p>
          <a:p>
            <a:pPr lvl="0"/>
            <a:r>
              <a:rPr lang="en-US" dirty="0"/>
              <a:t>Everyone must attend all practices. One person’s absence disrupts the entire squad</a:t>
            </a:r>
          </a:p>
          <a:p>
            <a:pPr lvl="0"/>
            <a:r>
              <a:rPr lang="en-US" dirty="0"/>
              <a:t>Practices will normally run on Tuesdays, from 11:30 – 1:00p.m.  Advisors/Coaches will make the girls aware if any changes need to be made or if more practices are added to the schedule. </a:t>
            </a:r>
          </a:p>
          <a:p>
            <a:pPr lvl="0"/>
            <a:r>
              <a:rPr lang="en-US" dirty="0"/>
              <a:t>Cheerleaders/Parents/Guardians are expected to notify an advisor/ coach, </a:t>
            </a:r>
            <a:r>
              <a:rPr lang="en-US" b="1" u="sng" dirty="0">
                <a:solidFill>
                  <a:srgbClr val="FF0000"/>
                </a:solidFill>
              </a:rPr>
              <a:t>IN ADVANCE </a:t>
            </a:r>
            <a:r>
              <a:rPr lang="en-US" dirty="0"/>
              <a:t>(at least 24 hours),if they are to going to be tardy or miss a practice.</a:t>
            </a:r>
          </a:p>
          <a:p>
            <a:pPr lvl="0"/>
            <a:r>
              <a:rPr lang="en-US" dirty="0"/>
              <a:t>Failure to notify a coach/cheer advisor re: an absence will result in an “unexcused absence.” If a Cheerleader has 3 “unexcused absences” in a trimester they will be subject to removal from the team.</a:t>
            </a:r>
          </a:p>
          <a:p>
            <a:pPr lvl="0"/>
            <a:r>
              <a:rPr lang="en-US" dirty="0"/>
              <a:t>Any Cheerleader who has 3 or more absences in one trimester will be subject to removal from the team.</a:t>
            </a:r>
          </a:p>
        </p:txBody>
      </p:sp>
    </p:spTree>
    <p:extLst>
      <p:ext uri="{BB962C8B-B14F-4D97-AF65-F5344CB8AC3E}">
        <p14:creationId xmlns:p14="http://schemas.microsoft.com/office/powerpoint/2010/main" val="11158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7FDC-4713-4538-BA50-2AD0FD35A208}"/>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 </a:t>
            </a:r>
            <a:r>
              <a:rPr lang="en-US" dirty="0"/>
              <a:t>Commitment &amp; expectations</a:t>
            </a:r>
          </a:p>
        </p:txBody>
      </p:sp>
      <p:sp>
        <p:nvSpPr>
          <p:cNvPr id="3" name="Content Placeholder 2">
            <a:extLst>
              <a:ext uri="{FF2B5EF4-FFF2-40B4-BE49-F238E27FC236}">
                <a16:creationId xmlns:a16="http://schemas.microsoft.com/office/drawing/2014/main" id="{9EF0E0ED-99D2-4C33-90C8-F03AFFDC3414}"/>
              </a:ext>
            </a:extLst>
          </p:cNvPr>
          <p:cNvSpPr>
            <a:spLocks noGrp="1"/>
          </p:cNvSpPr>
          <p:nvPr>
            <p:ph idx="1"/>
          </p:nvPr>
        </p:nvSpPr>
        <p:spPr>
          <a:xfrm>
            <a:off x="1202919" y="1895061"/>
            <a:ext cx="9784080" cy="4837043"/>
          </a:xfrm>
        </p:spPr>
        <p:txBody>
          <a:bodyPr>
            <a:normAutofit fontScale="85000" lnSpcReduction="20000"/>
          </a:bodyPr>
          <a:lstStyle/>
          <a:p>
            <a:pPr marL="0" indent="0">
              <a:buNone/>
            </a:pPr>
            <a:r>
              <a:rPr lang="en-US" sz="2400" b="1" dirty="0"/>
              <a:t>Rallies (Tuesdays)/Performances/Special Events/Competitions (Pre-determined)</a:t>
            </a:r>
            <a:endParaRPr lang="en-US" sz="2000" dirty="0"/>
          </a:p>
          <a:p>
            <a:pPr lvl="0"/>
            <a:r>
              <a:rPr lang="en-US" sz="2400" dirty="0"/>
              <a:t>Cheerleaders must be dressed in full uniform for every Rally/Performances/Special Event.</a:t>
            </a:r>
          </a:p>
          <a:p>
            <a:pPr lvl="1"/>
            <a:r>
              <a:rPr lang="en-US" b="1" dirty="0"/>
              <a:t>Rustlers Cheer Dress </a:t>
            </a:r>
            <a:r>
              <a:rPr lang="en-US" dirty="0"/>
              <a:t>– Cheerleaders will be notified when they need to wear their V-neck half shirt.</a:t>
            </a:r>
          </a:p>
          <a:p>
            <a:pPr lvl="1"/>
            <a:r>
              <a:rPr lang="en-US" b="1" dirty="0"/>
              <a:t>Royal Blue cheer briefs </a:t>
            </a:r>
            <a:r>
              <a:rPr lang="en-US" dirty="0"/>
              <a:t>– worn under dress at all times.</a:t>
            </a:r>
          </a:p>
          <a:p>
            <a:pPr lvl="1"/>
            <a:r>
              <a:rPr lang="en-US" b="1" u="sng" dirty="0"/>
              <a:t>WHITE</a:t>
            </a:r>
            <a:r>
              <a:rPr lang="en-US" b="1" dirty="0"/>
              <a:t> socks only</a:t>
            </a:r>
            <a:endParaRPr lang="en-US" b="1" u="sng" dirty="0"/>
          </a:p>
          <a:p>
            <a:pPr lvl="1"/>
            <a:r>
              <a:rPr lang="en-US" b="1" u="sng" dirty="0"/>
              <a:t>All WHITE</a:t>
            </a:r>
            <a:r>
              <a:rPr lang="en-US" b="1" dirty="0"/>
              <a:t> shoes</a:t>
            </a:r>
            <a:endParaRPr lang="en-US" b="1" u="sng" dirty="0"/>
          </a:p>
          <a:p>
            <a:pPr lvl="1"/>
            <a:r>
              <a:rPr lang="en-US" dirty="0"/>
              <a:t>Hair pulled back</a:t>
            </a:r>
            <a:endParaRPr lang="en-US" u="sng" dirty="0"/>
          </a:p>
          <a:p>
            <a:pPr lvl="1"/>
            <a:r>
              <a:rPr lang="en-US" dirty="0"/>
              <a:t>In colder weather ONLY BLACK or WHITE long sleeves and/or leggings are to be worn under the uniform. Rustler Spirit wear may be worn over tops if the weather is cold. Undergarments must be worn underneath the uniform.</a:t>
            </a:r>
          </a:p>
          <a:p>
            <a:r>
              <a:rPr lang="en-US" sz="2600" dirty="0"/>
              <a:t>Arrive to all rallies/performances/special events 20-40 min. prior.</a:t>
            </a:r>
          </a:p>
          <a:p>
            <a:pPr lvl="1"/>
            <a:r>
              <a:rPr lang="en-US" dirty="0"/>
              <a:t>Cheerleaders are responsible for bringing appropriate equipment to all rallies/performances/special events.</a:t>
            </a:r>
          </a:p>
          <a:p>
            <a:pPr lvl="1"/>
            <a:r>
              <a:rPr lang="en-US" dirty="0"/>
              <a:t>You are required to sit with team during performances and special events.</a:t>
            </a:r>
          </a:p>
          <a:p>
            <a:pPr lvl="1"/>
            <a:r>
              <a:rPr lang="en-US" b="0" i="0" dirty="0">
                <a:effectLst/>
              </a:rPr>
              <a:t>If a Cheerleader is late to practice and/or rally/performance/special event more than 3 times a trimester they will not be allowed to participate in any rallies/performances/special events for the remainder of that trimester</a:t>
            </a:r>
          </a:p>
          <a:p>
            <a:pPr lvl="1"/>
            <a:r>
              <a:rPr lang="en-US" dirty="0"/>
              <a:t>If a Cheerleader is late more than 3 times for 2 consecutive trimesters, they will be removed from the squad for the remainder of the school year.</a:t>
            </a:r>
          </a:p>
        </p:txBody>
      </p:sp>
    </p:spTree>
    <p:extLst>
      <p:ext uri="{BB962C8B-B14F-4D97-AF65-F5344CB8AC3E}">
        <p14:creationId xmlns:p14="http://schemas.microsoft.com/office/powerpoint/2010/main" val="5068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879B-52D7-467A-A822-1C7F9A7AED6A}"/>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 </a:t>
            </a:r>
            <a:r>
              <a:rPr lang="en-US" dirty="0"/>
              <a:t>Commitment &amp; expectations – In Conclusion</a:t>
            </a:r>
          </a:p>
        </p:txBody>
      </p:sp>
      <p:sp>
        <p:nvSpPr>
          <p:cNvPr id="3" name="Content Placeholder 2">
            <a:extLst>
              <a:ext uri="{FF2B5EF4-FFF2-40B4-BE49-F238E27FC236}">
                <a16:creationId xmlns:a16="http://schemas.microsoft.com/office/drawing/2014/main" id="{B61F17F4-6DB1-4438-B8B3-F5E7B94D7AC8}"/>
              </a:ext>
            </a:extLst>
          </p:cNvPr>
          <p:cNvSpPr>
            <a:spLocks noGrp="1"/>
          </p:cNvSpPr>
          <p:nvPr>
            <p:ph idx="1"/>
          </p:nvPr>
        </p:nvSpPr>
        <p:spPr>
          <a:xfrm>
            <a:off x="1202919" y="2009869"/>
            <a:ext cx="9784080" cy="4208051"/>
          </a:xfrm>
        </p:spPr>
        <p:txBody>
          <a:bodyPr>
            <a:normAutofit/>
          </a:bodyPr>
          <a:lstStyle/>
          <a:p>
            <a:endParaRPr lang="en-US" sz="2400" dirty="0"/>
          </a:p>
          <a:p>
            <a:r>
              <a:rPr lang="en-US" sz="2400" dirty="0"/>
              <a:t>Cheerleaders are expected to embody the school-wide PBIS expectations of being safe, being respectful, and being responsible!</a:t>
            </a:r>
          </a:p>
          <a:p>
            <a:pPr lvl="1"/>
            <a:r>
              <a:rPr lang="en-US" sz="2400" dirty="0"/>
              <a:t>Being a member or Rustlers CHEER is a privilege, not  a right.</a:t>
            </a:r>
          </a:p>
          <a:p>
            <a:pPr lvl="1"/>
            <a:r>
              <a:rPr lang="en-US" sz="2400" dirty="0"/>
              <a:t>Students can and will be removed from CHEER based on their behavior, their grades, and lack of homework completion.</a:t>
            </a:r>
          </a:p>
          <a:p>
            <a:pPr lvl="1"/>
            <a:r>
              <a:rPr lang="en-US" sz="2400" dirty="0"/>
              <a:t>The administrative team and the Rustlers CHEER advisory panel have the right to remove students from  the Rustlers CHEER team if members are not meeting academic and behavior expectations.</a:t>
            </a:r>
          </a:p>
          <a:p>
            <a:pPr lvl="1"/>
            <a:r>
              <a:rPr lang="en-US" sz="2400" dirty="0"/>
              <a:t>Periodic grade and attendance checks will be implemented.</a:t>
            </a:r>
          </a:p>
        </p:txBody>
      </p:sp>
    </p:spTree>
    <p:extLst>
      <p:ext uri="{BB962C8B-B14F-4D97-AF65-F5344CB8AC3E}">
        <p14:creationId xmlns:p14="http://schemas.microsoft.com/office/powerpoint/2010/main" val="252903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879B-52D7-467A-A822-1C7F9A7AED6A}"/>
              </a:ext>
            </a:extLst>
          </p:cNvPr>
          <p:cNvSpPr>
            <a:spLocks noGrp="1"/>
          </p:cNvSpPr>
          <p:nvPr>
            <p:ph type="title"/>
          </p:nvPr>
        </p:nvSpPr>
        <p:spPr/>
        <p:txBody>
          <a:bodyPr/>
          <a:lstStyle/>
          <a:p>
            <a:r>
              <a:rPr lang="en-US" dirty="0">
                <a:solidFill>
                  <a:srgbClr val="FF0000"/>
                </a:solidFill>
                <a:latin typeface="Modern Love" panose="04090805081005020601" pitchFamily="82" charset="0"/>
              </a:rPr>
              <a:t>Rustler cheer: </a:t>
            </a:r>
            <a:r>
              <a:rPr lang="en-US" dirty="0"/>
              <a:t>Parent Agreement</a:t>
            </a:r>
          </a:p>
        </p:txBody>
      </p:sp>
      <p:sp>
        <p:nvSpPr>
          <p:cNvPr id="3" name="Content Placeholder 2">
            <a:extLst>
              <a:ext uri="{FF2B5EF4-FFF2-40B4-BE49-F238E27FC236}">
                <a16:creationId xmlns:a16="http://schemas.microsoft.com/office/drawing/2014/main" id="{B61F17F4-6DB1-4438-B8B3-F5E7B94D7AC8}"/>
              </a:ext>
            </a:extLst>
          </p:cNvPr>
          <p:cNvSpPr>
            <a:spLocks noGrp="1"/>
          </p:cNvSpPr>
          <p:nvPr>
            <p:ph idx="1"/>
          </p:nvPr>
        </p:nvSpPr>
        <p:spPr>
          <a:xfrm>
            <a:off x="1202918" y="2009869"/>
            <a:ext cx="10718917" cy="4208051"/>
          </a:xfrm>
        </p:spPr>
        <p:txBody>
          <a:bodyPr>
            <a:normAutofit lnSpcReduction="10000"/>
          </a:bodyPr>
          <a:lstStyle/>
          <a:p>
            <a:pPr marL="0" indent="0">
              <a:buNone/>
            </a:pPr>
            <a:r>
              <a:rPr lang="en-US" sz="2400" dirty="0"/>
              <a:t>Parent Agreement:</a:t>
            </a:r>
          </a:p>
          <a:p>
            <a:r>
              <a:rPr lang="en-US" sz="2400" dirty="0"/>
              <a:t>Parent agrees to sign up for the Rustler Cheer BAND App for the 2025-2026 Cheer Season. </a:t>
            </a:r>
          </a:p>
          <a:p>
            <a:r>
              <a:rPr lang="en-US" sz="2400" dirty="0"/>
              <a:t>The Rustler Cheer Band APP will be the primary form of communication re: team reminders, practice/performance reminders, changes to the practice schedule, and any additional updates for the 2025-2026 Rustler Cheer Season.</a:t>
            </a:r>
          </a:p>
          <a:p>
            <a:r>
              <a:rPr lang="en-US" sz="2400" dirty="0"/>
              <a:t>Parents agree to purchase Rustler Cheer Team Shirt</a:t>
            </a:r>
            <a:r>
              <a:rPr lang="en-US" sz="2400"/>
              <a:t>, White V-Neck </a:t>
            </a:r>
            <a:r>
              <a:rPr lang="en-US" sz="2400" dirty="0"/>
              <a:t>Long Sleeve, Royal Blue Shorts, Red Megaphone Socks, White Cheer shoes, and team bow.         </a:t>
            </a:r>
            <a:r>
              <a:rPr lang="en-US" sz="2400" b="1" i="1" dirty="0"/>
              <a:t>* If cost is an issue, please contact Cheer Advisor: Mrs. Garrison.</a:t>
            </a:r>
          </a:p>
          <a:p>
            <a:r>
              <a:rPr lang="en-US" sz="2400" dirty="0"/>
              <a:t>Parents agree to sign District Form 1465 and assume transportation responsibility to all performances/events.</a:t>
            </a:r>
          </a:p>
        </p:txBody>
      </p:sp>
    </p:spTree>
    <p:extLst>
      <p:ext uri="{BB962C8B-B14F-4D97-AF65-F5344CB8AC3E}">
        <p14:creationId xmlns:p14="http://schemas.microsoft.com/office/powerpoint/2010/main" val="4111393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FF0000"/>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2830</TotalTime>
  <Words>1793</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Corbel</vt:lpstr>
      <vt:lpstr>Modern Love</vt:lpstr>
      <vt:lpstr>Wingdings</vt:lpstr>
      <vt:lpstr>Banded</vt:lpstr>
      <vt:lpstr>Howard cattle Rustler Cheer</vt:lpstr>
      <vt:lpstr>What makes a Rustler Cheerleader? </vt:lpstr>
      <vt:lpstr>Yes, we will have fun too!</vt:lpstr>
      <vt:lpstr>Rustler cheer: One team schoolwide</vt:lpstr>
      <vt:lpstr>Rustler cheer: Commitment &amp; expectations</vt:lpstr>
      <vt:lpstr>Rustler cheer: Commitment &amp; expectations</vt:lpstr>
      <vt:lpstr>Rustler cheer: Commitment &amp; expectations</vt:lpstr>
      <vt:lpstr>Rustler cheer: Commitment &amp; expectations – In Conclusion</vt:lpstr>
      <vt:lpstr>Rustler cheer: Parent Agreement</vt:lpstr>
      <vt:lpstr>Rustler cheer: tryouts</vt:lpstr>
      <vt:lpstr>Rustler cheer: tryout Clinic</vt:lpstr>
      <vt:lpstr>Rustler cheer: tryouts</vt:lpstr>
      <vt:lpstr>Rustler cheer: Uniform</vt:lpstr>
      <vt:lpstr>Rustler cheer: Uniform Options</vt:lpstr>
      <vt:lpstr>Rustler Cheer: summer CAMP</vt:lpstr>
      <vt:lpstr>Rustler cheer: Advisors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Curry, Kimberly</dc:creator>
  <cp:lastModifiedBy>Adriana Dominguez</cp:lastModifiedBy>
  <cp:revision>94</cp:revision>
  <dcterms:created xsi:type="dcterms:W3CDTF">2020-05-25T16:28:43Z</dcterms:created>
  <dcterms:modified xsi:type="dcterms:W3CDTF">2025-04-09T15:30:59Z</dcterms:modified>
</cp:coreProperties>
</file>